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19"/>
  </p:notesMasterIdLst>
  <p:sldIdLst>
    <p:sldId id="453" r:id="rId2"/>
    <p:sldId id="454" r:id="rId3"/>
    <p:sldId id="427" r:id="rId4"/>
    <p:sldId id="429" r:id="rId5"/>
    <p:sldId id="428" r:id="rId6"/>
    <p:sldId id="444" r:id="rId7"/>
    <p:sldId id="445" r:id="rId8"/>
    <p:sldId id="446" r:id="rId9"/>
    <p:sldId id="447" r:id="rId10"/>
    <p:sldId id="448" r:id="rId11"/>
    <p:sldId id="430" r:id="rId12"/>
    <p:sldId id="432" r:id="rId13"/>
    <p:sldId id="434" r:id="rId14"/>
    <p:sldId id="435" r:id="rId15"/>
    <p:sldId id="436" r:id="rId16"/>
    <p:sldId id="449" r:id="rId17"/>
    <p:sldId id="450" r:id="rId18"/>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1pPr>
    <a:lvl2pPr marL="0" marR="0" indent="2286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2pPr>
    <a:lvl3pPr marL="0" marR="0" indent="4572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3pPr>
    <a:lvl4pPr marL="0" marR="0" indent="6858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4pPr>
    <a:lvl5pPr marL="0" marR="0" indent="9144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5pPr>
    <a:lvl6pPr marL="0" marR="0" indent="11430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6pPr>
    <a:lvl7pPr marL="0" marR="0" indent="13716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7pPr>
    <a:lvl8pPr marL="0" marR="0" indent="16002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8pPr>
    <a:lvl9pPr marL="0" marR="0" indent="182880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lvl9pPr>
  </p:defaultTextStyle>
  <p:extLst>
    <p:ext uri="{EFAFB233-063F-42B5-8137-9DF3F51BA10A}">
      <p15:sldGuideLst xmlns:p15="http://schemas.microsoft.com/office/powerpoint/2012/main" xmlns="">
        <p15:guide id="1" orient="horz" pos="4320">
          <p15:clr>
            <a:srgbClr val="A4A3A4"/>
          </p15:clr>
        </p15:guide>
        <p15:guide id="2" pos="76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Пользователь Microsoft Office" initials="Office"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000000"/>
        </p14:laserClr>
      </p:ext>
      <p:ext uri="{2FDB2607-1784-4EEB-B798-7EB5836EED8A}">
        <p14:showMediaCtrls xmlns:p14="http://schemas.microsoft.com/office/powerpoint/2010/main" xmlns="" val="1"/>
      </p:ext>
    </p:extLst>
  </p:showPr>
  <p:clrMru>
    <a:srgbClr val="C6CCE4"/>
    <a:srgbClr val="253471"/>
    <a:srgbClr val="69B3C5"/>
    <a:srgbClr val="69B3C4"/>
    <a:srgbClr val="507CC4"/>
    <a:srgbClr val="CCD4DE"/>
    <a:srgbClr val="8897D8"/>
    <a:srgbClr val="586DC8"/>
    <a:srgbClr val="FF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8F44A2F1-9E1F-4B54-A3A2-5F16C0AD49E2}" styleName="">
    <a:tblBg/>
    <a:wholeTbl>
      <a:tcTxStyle b="off" i="off">
        <a:font>
          <a:latin typeface="Helvetica Light"/>
          <a:ea typeface="Helvetica Light"/>
          <a:cs typeface="Helvetica Light"/>
        </a:font>
        <a:srgbClr val="000000"/>
      </a:tcTxStyle>
      <a:tcStyle>
        <a:tcBdr>
          <a:left>
            <a:ln w="12700" cap="flat">
              <a:solidFill>
                <a:srgbClr val="3797C6"/>
              </a:solidFill>
              <a:prstDash val="solid"/>
              <a:miter lim="400000"/>
            </a:ln>
          </a:left>
          <a:right>
            <a:ln w="12700" cap="flat">
              <a:solidFill>
                <a:srgbClr val="3797C6"/>
              </a:solidFill>
              <a:prstDash val="solid"/>
              <a:miter lim="400000"/>
            </a:ln>
          </a:right>
          <a:top>
            <a:ln w="12700" cap="flat">
              <a:solidFill>
                <a:srgbClr val="3797C6"/>
              </a:solidFill>
              <a:prstDash val="solid"/>
              <a:miter lim="400000"/>
            </a:ln>
          </a:top>
          <a:bottom>
            <a:ln w="12700" cap="flat">
              <a:solidFill>
                <a:srgbClr val="3797C6"/>
              </a:solidFill>
              <a:prstDash val="solid"/>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25400" cap="flat">
              <a:solidFill>
                <a:srgbClr val="3797C6"/>
              </a:solidFill>
              <a:prstDash val="solid"/>
              <a:miter lim="400000"/>
            </a:ln>
          </a:left>
          <a:right>
            <a:ln w="12700" cap="flat">
              <a:noFill/>
              <a:miter lim="400000"/>
            </a:ln>
          </a:right>
          <a:top>
            <a:ln w="12700" cap="flat">
              <a:solidFill>
                <a:srgbClr val="3797C6"/>
              </a:solidFill>
              <a:prstDash val="solid"/>
              <a:miter lim="400000"/>
            </a:ln>
          </a:top>
          <a:bottom>
            <a:ln w="12700" cap="flat">
              <a:solidFill>
                <a:srgbClr val="3797C6"/>
              </a:solidFill>
              <a:prstDash val="solid"/>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25400" cap="flat">
              <a:solidFill>
                <a:srgbClr val="3797C6"/>
              </a:solidFill>
              <a:prstDash val="solid"/>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solidFill>
                <a:srgbClr val="3797C6"/>
              </a:solidFill>
              <a:prstDash val="solid"/>
              <a:miter lim="400000"/>
            </a:ln>
          </a:left>
          <a:right>
            <a:ln w="12700" cap="flat">
              <a:solidFill>
                <a:srgbClr val="3797C6"/>
              </a:solidFill>
              <a:prstDash val="solid"/>
              <a:miter lim="400000"/>
            </a:ln>
          </a:right>
          <a:top>
            <a:ln w="25400" cap="flat">
              <a:solidFill>
                <a:srgbClr val="3797C6"/>
              </a:solidFill>
              <a:prstDash val="solid"/>
              <a:miter lim="400000"/>
            </a:ln>
          </a:top>
          <a:bottom>
            <a:ln w="12700" cap="flat">
              <a:noFill/>
              <a:miter lim="400000"/>
            </a:ln>
          </a:bottom>
          <a:insideH>
            <a:ln w="12700" cap="flat">
              <a:solidFill>
                <a:srgbClr val="3797C6"/>
              </a:solidFill>
              <a:prstDash val="solid"/>
              <a:miter lim="400000"/>
            </a:ln>
          </a:insideH>
          <a:insideV>
            <a:ln w="12700" cap="flat">
              <a:solidFill>
                <a:srgbClr val="3797C6"/>
              </a:solidFill>
              <a:prstDash val="solid"/>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0" autoAdjust="0"/>
    <p:restoredTop sz="94645"/>
  </p:normalViewPr>
  <p:slideViewPr>
    <p:cSldViewPr snapToGrid="0" snapToObjects="1">
      <p:cViewPr>
        <p:scale>
          <a:sx n="30" d="100"/>
          <a:sy n="30" d="100"/>
        </p:scale>
        <p:origin x="-1068" y="-288"/>
      </p:cViewPr>
      <p:guideLst>
        <p:guide orient="horz" pos="4320"/>
        <p:guide pos="7680"/>
      </p:guideLst>
    </p:cSldViewPr>
  </p:slideViewPr>
  <p:notesTextViewPr>
    <p:cViewPr>
      <p:scale>
        <a:sx n="1" d="1"/>
        <a:sy n="1" d="1"/>
      </p:scale>
      <p:origin x="0" y="0"/>
    </p:cViewPr>
  </p:notesTextViewPr>
  <p:sorterViewPr>
    <p:cViewPr varScale="1">
      <p:scale>
        <a:sx n="1" d="1"/>
        <a:sy n="1" d="1"/>
      </p:scale>
      <p:origin x="0" y="-484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63" name="Shape 1463"/>
          <p:cNvSpPr>
            <a:spLocks noGrp="1" noRot="1" noChangeAspect="1"/>
          </p:cNvSpPr>
          <p:nvPr>
            <p:ph type="sldImg"/>
          </p:nvPr>
        </p:nvSpPr>
        <p:spPr>
          <a:xfrm>
            <a:off x="1143000" y="685800"/>
            <a:ext cx="4572000" cy="3429000"/>
          </a:xfrm>
          <a:prstGeom prst="rect">
            <a:avLst/>
          </a:prstGeom>
        </p:spPr>
        <p:txBody>
          <a:bodyPr/>
          <a:lstStyle/>
          <a:p>
            <a:endParaRPr/>
          </a:p>
        </p:txBody>
      </p:sp>
      <p:sp>
        <p:nvSpPr>
          <p:cNvPr id="1464" name="Shape 146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xmlns="" val="1350232350"/>
      </p:ext>
    </p:extLst>
  </p:cSld>
  <p:clrMap bg1="lt1" tx1="dk1" bg2="lt2" tx2="dk2" accent1="accent1" accent2="accent2" accent3="accent3" accent4="accent4" accent5="accent5" accent6="accent6" hlink="hlink" folHlink="folHlink"/>
  <p:notesStyle>
    <a:lvl1pPr defTabSz="457200" latinLnBrk="0">
      <a:defRPr sz="2200">
        <a:latin typeface="Lucida Grande"/>
        <a:ea typeface="Lucida Grande"/>
        <a:cs typeface="Lucida Grande"/>
        <a:sym typeface="Lucida Grande"/>
      </a:defRPr>
    </a:lvl1pPr>
    <a:lvl2pPr indent="228600" defTabSz="457200" latinLnBrk="0">
      <a:defRPr sz="2200">
        <a:latin typeface="Lucida Grande"/>
        <a:ea typeface="Lucida Grande"/>
        <a:cs typeface="Lucida Grande"/>
        <a:sym typeface="Lucida Grande"/>
      </a:defRPr>
    </a:lvl2pPr>
    <a:lvl3pPr indent="457200" defTabSz="457200" latinLnBrk="0">
      <a:defRPr sz="2200">
        <a:latin typeface="Lucida Grande"/>
        <a:ea typeface="Lucida Grande"/>
        <a:cs typeface="Lucida Grande"/>
        <a:sym typeface="Lucida Grande"/>
      </a:defRPr>
    </a:lvl3pPr>
    <a:lvl4pPr indent="685800" defTabSz="457200" latinLnBrk="0">
      <a:defRPr sz="2200">
        <a:latin typeface="Lucida Grande"/>
        <a:ea typeface="Lucida Grande"/>
        <a:cs typeface="Lucida Grande"/>
        <a:sym typeface="Lucida Grande"/>
      </a:defRPr>
    </a:lvl4pPr>
    <a:lvl5pPr indent="914400" defTabSz="457200" latinLnBrk="0">
      <a:defRPr sz="2200">
        <a:latin typeface="Lucida Grande"/>
        <a:ea typeface="Lucida Grande"/>
        <a:cs typeface="Lucida Grande"/>
        <a:sym typeface="Lucida Grande"/>
      </a:defRPr>
    </a:lvl5pPr>
    <a:lvl6pPr indent="1143000" defTabSz="457200" latinLnBrk="0">
      <a:defRPr sz="2200">
        <a:latin typeface="Lucida Grande"/>
        <a:ea typeface="Lucida Grande"/>
        <a:cs typeface="Lucida Grande"/>
        <a:sym typeface="Lucida Grande"/>
      </a:defRPr>
    </a:lvl6pPr>
    <a:lvl7pPr indent="1371600" defTabSz="457200" latinLnBrk="0">
      <a:defRPr sz="2200">
        <a:latin typeface="Lucida Grande"/>
        <a:ea typeface="Lucida Grande"/>
        <a:cs typeface="Lucida Grande"/>
        <a:sym typeface="Lucida Grande"/>
      </a:defRPr>
    </a:lvl7pPr>
    <a:lvl8pPr indent="1600200" defTabSz="457200" latinLnBrk="0">
      <a:defRPr sz="2200">
        <a:latin typeface="Lucida Grande"/>
        <a:ea typeface="Lucida Grande"/>
        <a:cs typeface="Lucida Grande"/>
        <a:sym typeface="Lucida Grande"/>
      </a:defRPr>
    </a:lvl8pPr>
    <a:lvl9pPr indent="1828800" defTabSz="457200" latinLnBrk="0">
      <a:defRPr sz="220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eam Skew Detail">
    <p:spTree>
      <p:nvGrpSpPr>
        <p:cNvPr id="1" name=""/>
        <p:cNvGrpSpPr/>
        <p:nvPr/>
      </p:nvGrpSpPr>
      <p:grpSpPr>
        <a:xfrm>
          <a:off x="0" y="0"/>
          <a:ext cx="0" cy="0"/>
          <a:chOff x="0" y="0"/>
          <a:chExt cx="0" cy="0"/>
        </a:xfrm>
      </p:grpSpPr>
      <p:sp>
        <p:nvSpPr>
          <p:cNvPr id="1362" name="Фигура"/>
          <p:cNvSpPr>
            <a:spLocks noGrp="1"/>
          </p:cNvSpPr>
          <p:nvPr>
            <p:ph type="body" idx="13"/>
          </p:nvPr>
        </p:nvSpPr>
        <p:spPr>
          <a:xfrm>
            <a:off x="1758999" y="0"/>
            <a:ext cx="12192001" cy="13715999"/>
          </a:xfrm>
          <a:custGeom>
            <a:avLst/>
            <a:gdLst/>
            <a:ahLst/>
            <a:cxnLst>
              <a:cxn ang="0">
                <a:pos x="wd2" y="hd2"/>
              </a:cxn>
              <a:cxn ang="5400000">
                <a:pos x="wd2" y="hd2"/>
              </a:cxn>
              <a:cxn ang="10800000">
                <a:pos x="wd2" y="hd2"/>
              </a:cxn>
              <a:cxn ang="16200000">
                <a:pos x="wd2" y="hd2"/>
              </a:cxn>
            </a:cxnLst>
            <a:rect l="0" t="0" r="r" b="b"/>
            <a:pathLst>
              <a:path w="21600" h="21600" extrusionOk="0">
                <a:moveTo>
                  <a:pt x="7610" y="0"/>
                </a:moveTo>
                <a:lnTo>
                  <a:pt x="21600" y="0"/>
                </a:lnTo>
                <a:lnTo>
                  <a:pt x="13990" y="21600"/>
                </a:lnTo>
                <a:lnTo>
                  <a:pt x="0" y="21600"/>
                </a:lnTo>
                <a:lnTo>
                  <a:pt x="7610" y="0"/>
                </a:lnTo>
                <a:close/>
              </a:path>
            </a:pathLst>
          </a:custGeom>
          <a:solidFill>
            <a:srgbClr val="DCDEE0"/>
          </a:solidFill>
        </p:spPr>
        <p:txBody>
          <a:bodyPr anchor="ctr"/>
          <a:lstStyle/>
          <a:p>
            <a:pPr lvl="0">
              <a:lnSpc>
                <a:spcPct val="100000"/>
              </a:lnSpc>
              <a:defRPr sz="3200" b="1">
                <a:solidFill>
                  <a:srgbClr val="FFFFFF"/>
                </a:solidFill>
              </a:defRPr>
            </a:pPr>
            <a:r>
              <a:rPr lang="ru-RU"/>
              <a:t>Образец текста</a:t>
            </a:r>
          </a:p>
        </p:txBody>
      </p:sp>
      <p:sp>
        <p:nvSpPr>
          <p:cNvPr id="1363" name="Title Text"/>
          <p:cNvSpPr>
            <a:spLocks noGrp="1"/>
          </p:cNvSpPr>
          <p:nvPr>
            <p:ph type="body" sz="quarter" idx="14"/>
          </p:nvPr>
        </p:nvSpPr>
        <p:spPr>
          <a:xfrm>
            <a:off x="6541043" y="11166923"/>
            <a:ext cx="5531967" cy="790078"/>
          </a:xfrm>
          <a:custGeom>
            <a:avLst/>
            <a:gdLst/>
            <a:ahLst/>
            <a:cxnLst>
              <a:cxn ang="0">
                <a:pos x="wd2" y="hd2"/>
              </a:cxn>
              <a:cxn ang="5400000">
                <a:pos x="wd2" y="hd2"/>
              </a:cxn>
              <a:cxn ang="10800000">
                <a:pos x="wd2" y="hd2"/>
              </a:cxn>
              <a:cxn ang="16200000">
                <a:pos x="wd2" y="hd2"/>
              </a:cxn>
            </a:cxnLst>
            <a:rect l="0" t="0" r="r" b="b"/>
            <a:pathLst>
              <a:path w="21600" h="21600" extrusionOk="0">
                <a:moveTo>
                  <a:pt x="992" y="0"/>
                </a:moveTo>
                <a:lnTo>
                  <a:pt x="21600" y="0"/>
                </a:lnTo>
                <a:lnTo>
                  <a:pt x="20608" y="21600"/>
                </a:lnTo>
                <a:lnTo>
                  <a:pt x="0" y="21600"/>
                </a:lnTo>
                <a:lnTo>
                  <a:pt x="992" y="0"/>
                </a:lnTo>
                <a:close/>
              </a:path>
            </a:pathLst>
          </a:custGeom>
          <a:solidFill>
            <a:srgbClr val="53585F"/>
          </a:solidFill>
        </p:spPr>
        <p:txBody>
          <a:bodyPr anchor="ctr"/>
          <a:lstStyle>
            <a:lvl1pPr algn="ctr">
              <a:lnSpc>
                <a:spcPct val="100000"/>
              </a:lnSpc>
              <a:defRPr sz="1800" cap="all" spc="90" baseline="-5555">
                <a:solidFill>
                  <a:srgbClr val="FFFFFF"/>
                </a:solidFill>
              </a:defRPr>
            </a:lvl1pPr>
          </a:lstStyle>
          <a:p>
            <a:pPr lvl="0"/>
            <a:r>
              <a:rPr lang="ru-RU"/>
              <a:t>Образец текста</a:t>
            </a:r>
          </a:p>
        </p:txBody>
      </p:sp>
      <p:sp>
        <p:nvSpPr>
          <p:cNvPr id="1364" name="Title Text"/>
          <p:cNvSpPr>
            <a:spLocks noGrp="1"/>
          </p:cNvSpPr>
          <p:nvPr>
            <p:ph type="body" sz="quarter" idx="15"/>
          </p:nvPr>
        </p:nvSpPr>
        <p:spPr>
          <a:xfrm>
            <a:off x="11816974" y="11166923"/>
            <a:ext cx="5531966" cy="790078"/>
          </a:xfrm>
          <a:custGeom>
            <a:avLst/>
            <a:gdLst/>
            <a:ahLst/>
            <a:cxnLst>
              <a:cxn ang="0">
                <a:pos x="wd2" y="hd2"/>
              </a:cxn>
              <a:cxn ang="5400000">
                <a:pos x="wd2" y="hd2"/>
              </a:cxn>
              <a:cxn ang="10800000">
                <a:pos x="wd2" y="hd2"/>
              </a:cxn>
              <a:cxn ang="16200000">
                <a:pos x="wd2" y="hd2"/>
              </a:cxn>
            </a:cxnLst>
            <a:rect l="0" t="0" r="r" b="b"/>
            <a:pathLst>
              <a:path w="21600" h="21600" extrusionOk="0">
                <a:moveTo>
                  <a:pt x="992" y="0"/>
                </a:moveTo>
                <a:lnTo>
                  <a:pt x="21600" y="0"/>
                </a:lnTo>
                <a:lnTo>
                  <a:pt x="20608" y="21600"/>
                </a:lnTo>
                <a:lnTo>
                  <a:pt x="0" y="21600"/>
                </a:lnTo>
                <a:lnTo>
                  <a:pt x="992" y="0"/>
                </a:lnTo>
                <a:close/>
              </a:path>
            </a:pathLst>
          </a:custGeom>
          <a:solidFill>
            <a:srgbClr val="313439"/>
          </a:solidFill>
        </p:spPr>
        <p:txBody>
          <a:bodyPr anchor="ctr"/>
          <a:lstStyle>
            <a:lvl1pPr algn="ctr">
              <a:lnSpc>
                <a:spcPct val="100000"/>
              </a:lnSpc>
              <a:defRPr sz="1800" cap="all" spc="90" baseline="-5555">
                <a:solidFill>
                  <a:srgbClr val="FFFFFF"/>
                </a:solidFill>
              </a:defRPr>
            </a:lvl1pPr>
          </a:lstStyle>
          <a:p>
            <a:pPr lvl="0"/>
            <a:r>
              <a:rPr lang="ru-RU"/>
              <a:t>Образец текста</a:t>
            </a:r>
          </a:p>
        </p:txBody>
      </p:sp>
      <p:sp>
        <p:nvSpPr>
          <p:cNvPr id="1365" name="Title Text"/>
          <p:cNvSpPr>
            <a:spLocks noGrp="1"/>
          </p:cNvSpPr>
          <p:nvPr>
            <p:ph type="body" sz="quarter" idx="16"/>
          </p:nvPr>
        </p:nvSpPr>
        <p:spPr>
          <a:xfrm>
            <a:off x="17091793" y="11166923"/>
            <a:ext cx="5531967" cy="790078"/>
          </a:xfrm>
          <a:custGeom>
            <a:avLst/>
            <a:gdLst/>
            <a:ahLst/>
            <a:cxnLst>
              <a:cxn ang="0">
                <a:pos x="wd2" y="hd2"/>
              </a:cxn>
              <a:cxn ang="5400000">
                <a:pos x="wd2" y="hd2"/>
              </a:cxn>
              <a:cxn ang="10800000">
                <a:pos x="wd2" y="hd2"/>
              </a:cxn>
              <a:cxn ang="16200000">
                <a:pos x="wd2" y="hd2"/>
              </a:cxn>
            </a:cxnLst>
            <a:rect l="0" t="0" r="r" b="b"/>
            <a:pathLst>
              <a:path w="21600" h="21600" extrusionOk="0">
                <a:moveTo>
                  <a:pt x="992" y="0"/>
                </a:moveTo>
                <a:lnTo>
                  <a:pt x="21600" y="0"/>
                </a:lnTo>
                <a:lnTo>
                  <a:pt x="20608" y="21600"/>
                </a:lnTo>
                <a:lnTo>
                  <a:pt x="0" y="21600"/>
                </a:lnTo>
                <a:lnTo>
                  <a:pt x="992" y="0"/>
                </a:lnTo>
                <a:close/>
              </a:path>
            </a:pathLst>
          </a:custGeom>
          <a:solidFill>
            <a:srgbClr val="000000"/>
          </a:solidFill>
        </p:spPr>
        <p:txBody>
          <a:bodyPr anchor="ctr"/>
          <a:lstStyle>
            <a:lvl1pPr algn="ctr">
              <a:lnSpc>
                <a:spcPct val="100000"/>
              </a:lnSpc>
              <a:defRPr sz="1800" cap="all" spc="90" baseline="-5555">
                <a:solidFill>
                  <a:srgbClr val="FFFFFF"/>
                </a:solidFill>
              </a:defRPr>
            </a:lvl1pPr>
          </a:lstStyle>
          <a:p>
            <a:pPr lvl="0"/>
            <a:r>
              <a:rPr lang="ru-RU"/>
              <a:t>Образец текста</a:t>
            </a:r>
          </a:p>
        </p:txBody>
      </p:sp>
      <p:sp>
        <p:nvSpPr>
          <p:cNvPr id="1366" name="Текст заголовка"/>
          <p:cNvSpPr>
            <a:spLocks noGrp="1"/>
          </p:cNvSpPr>
          <p:nvPr>
            <p:ph type="title"/>
          </p:nvPr>
        </p:nvSpPr>
        <p:spPr>
          <a:xfrm>
            <a:off x="1758999" y="1758999"/>
            <a:ext cx="6346207" cy="10198002"/>
          </a:xfrm>
          <a:prstGeom prst="rect">
            <a:avLst/>
          </a:prstGeom>
        </p:spPr>
        <p:txBody>
          <a:bodyPr/>
          <a:lstStyle>
            <a:lvl1pPr>
              <a:lnSpc>
                <a:spcPct val="70000"/>
              </a:lnSpc>
              <a:defRPr sz="11200" spc="-336" baseline="8928"/>
            </a:lvl1pPr>
          </a:lstStyle>
          <a:p>
            <a:r>
              <a:rPr lang="ru-RU"/>
              <a:t>Образец заголовка</a:t>
            </a:r>
            <a:endParaRPr/>
          </a:p>
        </p:txBody>
      </p:sp>
      <p:sp>
        <p:nvSpPr>
          <p:cNvPr id="1367" name="Уровень текста 1…"/>
          <p:cNvSpPr>
            <a:spLocks noGrp="1"/>
          </p:cNvSpPr>
          <p:nvPr>
            <p:ph type="body" sz="quarter" idx="1"/>
          </p:nvPr>
        </p:nvSpPr>
        <p:spPr>
          <a:xfrm>
            <a:off x="14628593" y="3681449"/>
            <a:ext cx="7995168" cy="6353101"/>
          </a:xfrm>
          <a:prstGeom prst="rect">
            <a:avLst/>
          </a:prstGeom>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a:p>
        </p:txBody>
      </p:sp>
      <p:sp>
        <p:nvSpPr>
          <p:cNvPr id="1368" name="Номер слайда"/>
          <p:cNvSpPr>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1676400" y="12712703"/>
            <a:ext cx="5486400" cy="730250"/>
          </a:xfrm>
          <a:prstGeom prst="rect">
            <a:avLst/>
          </a:prstGeom>
        </p:spPr>
        <p:txBody>
          <a:bodyPr lIns="217709" tIns="108855" rIns="217709" bIns="108855"/>
          <a:lstStyle/>
          <a:p>
            <a:fld id="{C71E94E5-A5CF-4563-B5DC-1555DFC22959}" type="datetimeFigureOut">
              <a:rPr lang="ru-RU" smtClean="0"/>
              <a:pPr/>
              <a:t>11.09.2019</a:t>
            </a:fld>
            <a:endParaRPr lang="ru-RU"/>
          </a:p>
        </p:txBody>
      </p:sp>
      <p:sp>
        <p:nvSpPr>
          <p:cNvPr id="5" name="Footer Placeholder 4"/>
          <p:cNvSpPr>
            <a:spLocks noGrp="1"/>
          </p:cNvSpPr>
          <p:nvPr>
            <p:ph type="ftr" sz="quarter" idx="11"/>
          </p:nvPr>
        </p:nvSpPr>
        <p:spPr>
          <a:xfrm>
            <a:off x="8077200" y="12712703"/>
            <a:ext cx="8229600" cy="730250"/>
          </a:xfrm>
          <a:prstGeom prst="rect">
            <a:avLst/>
          </a:prstGeom>
        </p:spPr>
        <p:txBody>
          <a:bodyPr lIns="217709" tIns="108855" rIns="217709" bIns="108855"/>
          <a:lstStyle/>
          <a:p>
            <a:endParaRPr lang="ru-RU"/>
          </a:p>
        </p:txBody>
      </p:sp>
      <p:sp>
        <p:nvSpPr>
          <p:cNvPr id="6" name="Slide Number Placeholder 5"/>
          <p:cNvSpPr>
            <a:spLocks noGrp="1"/>
          </p:cNvSpPr>
          <p:nvPr>
            <p:ph type="sldNum" sz="quarter" idx="12"/>
          </p:nvPr>
        </p:nvSpPr>
        <p:spPr>
          <a:xfrm>
            <a:off x="21945804" y="1758999"/>
            <a:ext cx="687689" cy="1025922"/>
          </a:xfrm>
        </p:spPr>
        <p:txBody>
          <a:bodyPr/>
          <a:lstStyle/>
          <a:p>
            <a:fld id="{C4167857-85E7-4F25-9402-4EBB8148A110}" type="slidenum">
              <a:rPr lang="ru-RU" smtClean="0"/>
              <a:pPr/>
              <a:t>‹#›</a:t>
            </a:fld>
            <a:endParaRPr lang="ru-RU"/>
          </a:p>
        </p:txBody>
      </p:sp>
    </p:spTree>
    <p:extLst>
      <p:ext uri="{BB962C8B-B14F-4D97-AF65-F5344CB8AC3E}">
        <p14:creationId xmlns:p14="http://schemas.microsoft.com/office/powerpoint/2010/main" xmlns="" val="9138395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Текст заголовка"/>
          <p:cNvSpPr>
            <a:spLocks noGrp="1"/>
          </p:cNvSpPr>
          <p:nvPr>
            <p:ph type="title"/>
          </p:nvPr>
        </p:nvSpPr>
        <p:spPr>
          <a:xfrm>
            <a:off x="1758999" y="1758999"/>
            <a:ext cx="20866002" cy="89331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r>
              <a:t>Текст заголовка</a:t>
            </a:r>
          </a:p>
        </p:txBody>
      </p:sp>
      <p:sp>
        <p:nvSpPr>
          <p:cNvPr id="3" name="Уровень текста 1…"/>
          <p:cNvSpPr>
            <a:spLocks noGrp="1"/>
          </p:cNvSpPr>
          <p:nvPr>
            <p:ph type="body" idx="1"/>
          </p:nvPr>
        </p:nvSpPr>
        <p:spPr>
          <a:xfrm>
            <a:off x="1760241" y="6858000"/>
            <a:ext cx="20863520" cy="5099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a:spLocks noGrp="1"/>
          </p:cNvSpPr>
          <p:nvPr>
            <p:ph type="sldNum" sz="quarter" idx="2"/>
          </p:nvPr>
        </p:nvSpPr>
        <p:spPr>
          <a:xfrm>
            <a:off x="21945804" y="1758999"/>
            <a:ext cx="679197" cy="711201"/>
          </a:xfrm>
          <a:prstGeom prst="rect">
            <a:avLst/>
          </a:prstGeom>
          <a:ln w="12700">
            <a:miter lim="400000"/>
          </a:ln>
        </p:spPr>
        <p:txBody>
          <a:bodyPr wrap="none" lIns="50800" tIns="50800" rIns="50800" bIns="50800">
            <a:spAutoFit/>
          </a:bodyPr>
          <a:lstStyle>
            <a:lvl1pPr algn="ctr">
              <a:lnSpc>
                <a:spcPct val="150000"/>
              </a:lnSpc>
              <a:defRPr sz="4000">
                <a:solidFill>
                  <a:srgbClr val="53585F"/>
                </a:solidFill>
              </a:defRPr>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746" r:id="rId1"/>
    <p:sldLayoutId id="2147483748" r:id="rId2"/>
  </p:sldLayoutIdLst>
  <p:transition spd="med"/>
  <p:txStyles>
    <p:titleStyle>
      <a:lvl1pPr marL="0" marR="0" indent="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1pPr>
      <a:lvl2pPr marL="0" marR="0" indent="2286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2pPr>
      <a:lvl3pPr marL="0" marR="0" indent="4572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3pPr>
      <a:lvl4pPr marL="0" marR="0" indent="6858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4pPr>
      <a:lvl5pPr marL="0" marR="0" indent="9144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5pPr>
      <a:lvl6pPr marL="0" marR="0" indent="11430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6pPr>
      <a:lvl7pPr marL="0" marR="0" indent="13716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7pPr>
      <a:lvl8pPr marL="0" marR="0" indent="16002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8pPr>
      <a:lvl9pPr marL="0" marR="0" indent="1828800" algn="l" defTabSz="825500" eaLnBrk="1" latinLnBrk="0" hangingPunct="1">
        <a:lnSpc>
          <a:spcPct val="100000"/>
        </a:lnSpc>
        <a:spcBef>
          <a:spcPts val="0"/>
        </a:spcBef>
        <a:spcAft>
          <a:spcPts val="0"/>
        </a:spcAft>
        <a:buClrTx/>
        <a:buSzTx/>
        <a:buFontTx/>
        <a:buNone/>
        <a:tabLst/>
        <a:defRPr sz="6000" b="1" i="0" u="none" strike="noStrike" cap="none" spc="0" baseline="0">
          <a:ln>
            <a:noFill/>
          </a:ln>
          <a:solidFill>
            <a:srgbClr val="000000"/>
          </a:solidFill>
          <a:uFillTx/>
          <a:latin typeface="+mn-lt"/>
          <a:ea typeface="+mn-ea"/>
          <a:cs typeface="+mn-cs"/>
          <a:sym typeface="Helvetica"/>
        </a:defRPr>
      </a:lvl9pPr>
    </p:titleStyle>
    <p:bodyStyle>
      <a:lvl1pPr marL="0" marR="0" indent="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1pPr>
      <a:lvl2pPr marL="0" marR="0" indent="2286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2pPr>
      <a:lvl3pPr marL="0" marR="0" indent="4572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3pPr>
      <a:lvl4pPr marL="0" marR="0" indent="6858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4pPr>
      <a:lvl5pPr marL="0" marR="0" indent="9144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5pPr>
      <a:lvl6pPr marL="0" marR="0" indent="11430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6pPr>
      <a:lvl7pPr marL="0" marR="0" indent="13716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7pPr>
      <a:lvl8pPr marL="0" marR="0" indent="16002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8pPr>
      <a:lvl9pPr marL="0" marR="0" indent="1828800" algn="l" defTabSz="825500" rtl="0" eaLnBrk="1" latinLnBrk="0" hangingPunct="1">
        <a:lnSpc>
          <a:spcPct val="150000"/>
        </a:lnSpc>
        <a:spcBef>
          <a:spcPts val="0"/>
        </a:spcBef>
        <a:spcAft>
          <a:spcPts val="0"/>
        </a:spcAft>
        <a:buClrTx/>
        <a:buSzTx/>
        <a:buFontTx/>
        <a:buNone/>
        <a:tabLst/>
        <a:defRPr sz="2000" b="0" i="0" u="none" strike="noStrike" cap="none" spc="0" baseline="0">
          <a:ln>
            <a:noFill/>
          </a:ln>
          <a:solidFill>
            <a:srgbClr val="53585F"/>
          </a:solidFill>
          <a:uFillTx/>
          <a:latin typeface="+mn-lt"/>
          <a:ea typeface="+mn-ea"/>
          <a:cs typeface="+mn-cs"/>
          <a:sym typeface="Helvetica"/>
        </a:defRPr>
      </a:lvl9pPr>
    </p:bodyStyle>
    <p:otherStyle>
      <a:lvl1pPr marL="0" marR="0" indent="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1pPr>
      <a:lvl2pPr marL="0" marR="0" indent="2286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2pPr>
      <a:lvl3pPr marL="0" marR="0" indent="4572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3pPr>
      <a:lvl4pPr marL="0" marR="0" indent="6858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4pPr>
      <a:lvl5pPr marL="0" marR="0" indent="9144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5pPr>
      <a:lvl6pPr marL="0" marR="0" indent="11430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6pPr>
      <a:lvl7pPr marL="0" marR="0" indent="13716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7pPr>
      <a:lvl8pPr marL="0" marR="0" indent="16002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8pPr>
      <a:lvl9pPr marL="0" marR="0" indent="1828800" algn="ctr" defTabSz="825500" eaLnBrk="1" latinLnBrk="0" hangingPunct="1">
        <a:lnSpc>
          <a:spcPct val="150000"/>
        </a:lnSpc>
        <a:spcBef>
          <a:spcPts val="0"/>
        </a:spcBef>
        <a:spcAft>
          <a:spcPts val="0"/>
        </a:spcAft>
        <a:buClrTx/>
        <a:buSzTx/>
        <a:buFontTx/>
        <a:buNone/>
        <a:tabLst/>
        <a:defRPr sz="40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09625" y="2318616"/>
            <a:ext cx="20897850" cy="9941184"/>
          </a:xfrm>
          <a:prstGeom prst="rect">
            <a:avLst/>
          </a:prstGeom>
        </p:spPr>
        <p:txBody>
          <a:bodyPr wrap="square">
            <a:spAutoFit/>
          </a:bodyPr>
          <a:lstStyle/>
          <a:p>
            <a:r>
              <a:rPr lang="en-US" sz="4000" dirty="0" smtClean="0">
                <a:latin typeface="Calibri" panose="020F0502020204030204" pitchFamily="34" charset="0"/>
                <a:cs typeface="Calibri" panose="020F0502020204030204" pitchFamily="34" charset="0"/>
              </a:rPr>
              <a:t>An investment contract (hereinafter-the" IC") is a contract for the implementation of an investment project, providing for the implementation of investments and the provision of investment preferences.         </a:t>
            </a:r>
            <a:endParaRPr lang="en-US" sz="4000" dirty="0" smtClean="0">
              <a:latin typeface="Calibri" panose="020F0502020204030204" pitchFamily="34" charset="0"/>
              <a:cs typeface="Calibri" panose="020F0502020204030204" pitchFamily="34" charset="0"/>
            </a:endParaRPr>
          </a:p>
          <a:p>
            <a:endParaRPr lang="en-US" sz="4000" dirty="0" smtClean="0">
              <a:latin typeface="Calibri" panose="020F0502020204030204" pitchFamily="34" charset="0"/>
              <a:cs typeface="Calibri" panose="020F0502020204030204" pitchFamily="34" charset="0"/>
            </a:endParaRPr>
          </a:p>
          <a:p>
            <a:r>
              <a:rPr lang="en-US" sz="4000" dirty="0" smtClean="0">
                <a:latin typeface="Calibri" panose="020F0502020204030204" pitchFamily="34" charset="0"/>
                <a:cs typeface="Calibri" panose="020F0502020204030204" pitchFamily="34" charset="0"/>
              </a:rPr>
              <a:t> </a:t>
            </a:r>
          </a:p>
          <a:p>
            <a:endParaRPr lang="en-US" sz="4000" dirty="0" smtClean="0">
              <a:latin typeface="Calibri" panose="020F0502020204030204" pitchFamily="34" charset="0"/>
              <a:cs typeface="Calibri" panose="020F0502020204030204" pitchFamily="34" charset="0"/>
            </a:endParaRPr>
          </a:p>
          <a:p>
            <a:r>
              <a:rPr lang="en-US" sz="4000" dirty="0" smtClean="0">
                <a:latin typeface="Calibri" panose="020F0502020204030204" pitchFamily="34" charset="0"/>
                <a:cs typeface="Calibri" panose="020F0502020204030204" pitchFamily="34" charset="0"/>
              </a:rPr>
              <a:t> </a:t>
            </a:r>
            <a:r>
              <a:rPr lang="en-US" sz="4000" dirty="0" smtClean="0">
                <a:latin typeface="Calibri" panose="020F0502020204030204" pitchFamily="34" charset="0"/>
                <a:cs typeface="Calibri" panose="020F0502020204030204" pitchFamily="34" charset="0"/>
              </a:rPr>
              <a:t>Investor;                     </a:t>
            </a:r>
            <a:endParaRPr lang="en-US" sz="4000" dirty="0" smtClean="0">
              <a:latin typeface="Calibri" panose="020F0502020204030204" pitchFamily="34" charset="0"/>
              <a:cs typeface="Calibri" panose="020F0502020204030204" pitchFamily="34" charset="0"/>
            </a:endParaRPr>
          </a:p>
          <a:p>
            <a:endParaRPr lang="en-US" sz="4000" dirty="0" smtClean="0">
              <a:latin typeface="Calibri" panose="020F0502020204030204" pitchFamily="34" charset="0"/>
              <a:cs typeface="Calibri" panose="020F0502020204030204" pitchFamily="34" charset="0"/>
            </a:endParaRPr>
          </a:p>
          <a:p>
            <a:endParaRPr lang="en-US" sz="4000" dirty="0" smtClean="0">
              <a:latin typeface="Calibri" panose="020F0502020204030204" pitchFamily="34" charset="0"/>
              <a:cs typeface="Calibri" panose="020F0502020204030204" pitchFamily="34" charset="0"/>
            </a:endParaRPr>
          </a:p>
          <a:p>
            <a:endParaRPr lang="en-US" sz="4000" dirty="0" smtClean="0">
              <a:latin typeface="Calibri" panose="020F0502020204030204" pitchFamily="34" charset="0"/>
              <a:cs typeface="Calibri" panose="020F0502020204030204" pitchFamily="34" charset="0"/>
            </a:endParaRPr>
          </a:p>
          <a:p>
            <a:endParaRPr lang="en-US" sz="4000" dirty="0" smtClean="0">
              <a:latin typeface="Calibri" panose="020F0502020204030204" pitchFamily="34" charset="0"/>
              <a:cs typeface="Calibri" panose="020F0502020204030204" pitchFamily="34" charset="0"/>
            </a:endParaRPr>
          </a:p>
          <a:p>
            <a:endParaRPr lang="en-US" sz="4000" dirty="0" smtClean="0">
              <a:latin typeface="Calibri" panose="020F0502020204030204" pitchFamily="34" charset="0"/>
              <a:cs typeface="Calibri" panose="020F0502020204030204" pitchFamily="34" charset="0"/>
            </a:endParaRPr>
          </a:p>
          <a:p>
            <a:r>
              <a:rPr lang="en-US" sz="4000" dirty="0" smtClean="0">
                <a:latin typeface="Calibri" panose="020F0502020204030204" pitchFamily="34" charset="0"/>
                <a:cs typeface="Calibri" panose="020F0502020204030204" pitchFamily="34" charset="0"/>
              </a:rPr>
              <a:t> </a:t>
            </a:r>
            <a:r>
              <a:rPr lang="en-US" sz="4000" dirty="0" smtClean="0">
                <a:latin typeface="Calibri" panose="020F0502020204030204" pitchFamily="34" charset="0"/>
                <a:cs typeface="Calibri" panose="020F0502020204030204" pitchFamily="34" charset="0"/>
              </a:rPr>
              <a:t>Authorized body for investments (investment Committee of the MFA of Kazakhstan).An investment contract is a model </a:t>
            </a:r>
            <a:r>
              <a:rPr lang="en-US" sz="4000" dirty="0" err="1" smtClean="0">
                <a:latin typeface="Calibri" panose="020F0502020204030204" pitchFamily="34" charset="0"/>
                <a:cs typeface="Calibri" panose="020F0502020204030204" pitchFamily="34" charset="0"/>
              </a:rPr>
              <a:t>contract.The</a:t>
            </a:r>
            <a:r>
              <a:rPr lang="en-US" sz="4000" dirty="0" smtClean="0">
                <a:latin typeface="Calibri" panose="020F0502020204030204" pitchFamily="34" charset="0"/>
                <a:cs typeface="Calibri" panose="020F0502020204030204" pitchFamily="34" charset="0"/>
              </a:rPr>
              <a:t> period of validity IR validity of investment incentives.IR conclusion-35 working </a:t>
            </a:r>
            <a:r>
              <a:rPr lang="en-US" sz="4000" dirty="0" err="1" smtClean="0">
                <a:latin typeface="Calibri" panose="020F0502020204030204" pitchFamily="34" charset="0"/>
                <a:cs typeface="Calibri" panose="020F0502020204030204" pitchFamily="34" charset="0"/>
              </a:rPr>
              <a:t>days:Consideration</a:t>
            </a:r>
            <a:r>
              <a:rPr lang="en-US" sz="4000" dirty="0" smtClean="0">
                <a:latin typeface="Calibri" panose="020F0502020204030204" pitchFamily="34" charset="0"/>
                <a:cs typeface="Calibri" panose="020F0502020204030204" pitchFamily="34" charset="0"/>
              </a:rPr>
              <a:t> of the application-20 working days;Preparation-10 working days;Registration-5 working </a:t>
            </a:r>
            <a:r>
              <a:rPr lang="en-US" sz="4000" dirty="0" err="1" smtClean="0">
                <a:latin typeface="Calibri" panose="020F0502020204030204" pitchFamily="34" charset="0"/>
                <a:cs typeface="Calibri" panose="020F0502020204030204" pitchFamily="34" charset="0"/>
              </a:rPr>
              <a:t>days.Entry</a:t>
            </a:r>
            <a:r>
              <a:rPr lang="en-US" sz="4000" dirty="0" smtClean="0">
                <a:latin typeface="Calibri" panose="020F0502020204030204" pitchFamily="34" charset="0"/>
                <a:cs typeface="Calibri" panose="020F0502020204030204" pitchFamily="34" charset="0"/>
              </a:rPr>
              <a:t> into force - from the date of registration.</a:t>
            </a:r>
            <a:endParaRPr lang="ru-RU" sz="4000" dirty="0">
              <a:latin typeface="Calibri" panose="020F0502020204030204" pitchFamily="34" charset="0"/>
              <a:cs typeface="Calibri" panose="020F050202020403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9625" y="7441860"/>
            <a:ext cx="1117260" cy="1117260"/>
          </a:xfrm>
          <a:prstGeom prst="rect">
            <a:avLst/>
          </a:prstGeom>
        </p:spPr>
      </p:pic>
      <p:pic>
        <p:nvPicPr>
          <p:cNvPr id="8" name="Рисунок 7"/>
          <p:cNvPicPr>
            <a:picLocks noChangeAspect="1"/>
          </p:cNvPicPr>
          <p:nvPr/>
        </p:nvPicPr>
        <p:blipFill rotWithShape="1">
          <a:blip r:embed="rId3" cstate="print">
            <a:duotone>
              <a:schemeClr val="accent1">
                <a:shade val="45000"/>
                <a:satMod val="135000"/>
              </a:schemeClr>
              <a:prstClr val="white"/>
            </a:duotone>
            <a:extLst>
              <a:ext uri="{28A0092B-C50C-407E-A947-70E740481C1C}">
                <a14:useLocalDpi xmlns:a14="http://schemas.microsoft.com/office/drawing/2010/main" xmlns="" val="0"/>
              </a:ext>
            </a:extLst>
          </a:blip>
          <a:srcRect r="16667"/>
          <a:stretch/>
        </p:blipFill>
        <p:spPr>
          <a:xfrm>
            <a:off x="3121257" y="5654144"/>
            <a:ext cx="1073489" cy="1288187"/>
          </a:xfrm>
          <a:prstGeom prst="rect">
            <a:avLst/>
          </a:prstGeom>
        </p:spPr>
      </p:pic>
      <p:sp>
        <p:nvSpPr>
          <p:cNvPr id="6" name="Прямоугольник 5"/>
          <p:cNvSpPr/>
          <p:nvPr/>
        </p:nvSpPr>
        <p:spPr>
          <a:xfrm>
            <a:off x="3856608" y="3653597"/>
            <a:ext cx="4302464" cy="1333698"/>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endParaRPr lang="en-US" sz="4000" dirty="0" smtClean="0">
              <a:latin typeface="Calibri" panose="020F0502020204030204" pitchFamily="34" charset="0"/>
              <a:cs typeface="Calibri" panose="020F0502020204030204" pitchFamily="34" charset="0"/>
            </a:endParaRPr>
          </a:p>
          <a:p>
            <a:r>
              <a:rPr lang="en-US" sz="4000" dirty="0" smtClean="0">
                <a:latin typeface="Calibri" panose="020F0502020204030204" pitchFamily="34" charset="0"/>
                <a:cs typeface="Calibri" panose="020F0502020204030204" pitchFamily="34" charset="0"/>
              </a:rPr>
              <a:t>Side IR:</a:t>
            </a:r>
            <a:endParaRPr lang="ru-RU" sz="4000" dirty="0">
              <a:latin typeface="Calibri" panose="020F0502020204030204" pitchFamily="34" charset="0"/>
              <a:cs typeface="Calibri" panose="020F0502020204030204" pitchFamily="34" charset="0"/>
            </a:endParaRPr>
          </a:p>
        </p:txBody>
      </p:sp>
      <p:sp>
        <p:nvSpPr>
          <p:cNvPr id="2" name="Прямоугольник 1"/>
          <p:cNvSpPr/>
          <p:nvPr/>
        </p:nvSpPr>
        <p:spPr>
          <a:xfrm>
            <a:off x="8159072" y="180057"/>
            <a:ext cx="5112297" cy="769441"/>
          </a:xfrm>
          <a:prstGeom prst="rect">
            <a:avLst/>
          </a:prstGeom>
        </p:spPr>
        <p:txBody>
          <a:bodyPr wrap="none">
            <a:spAutoFit/>
          </a:bodyPr>
          <a:lstStyle/>
          <a:p>
            <a:r>
              <a:rPr lang="en-US" dirty="0" smtClean="0"/>
              <a:t>Investment contract</a:t>
            </a:r>
            <a:endParaRPr lang="ru-RU" dirty="0">
              <a:latin typeface="Cambria" panose="02040503050406030204" pitchFamily="18" charset="0"/>
            </a:endParaRPr>
          </a:p>
        </p:txBody>
      </p:sp>
    </p:spTree>
    <p:extLst>
      <p:ext uri="{BB962C8B-B14F-4D97-AF65-F5344CB8AC3E}">
        <p14:creationId xmlns:p14="http://schemas.microsoft.com/office/powerpoint/2010/main" xmlns="" val="2778873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637673" y="1628234"/>
            <a:ext cx="23108651" cy="830997"/>
          </a:xfrm>
          <a:prstGeom prst="rect">
            <a:avLst/>
          </a:prstGeom>
        </p:spPr>
        <p:txBody>
          <a:bodyPr wrap="square">
            <a:spAutoFit/>
          </a:bodyPr>
          <a:lstStyle/>
          <a:p>
            <a:pPr algn="ctr" fontAlgn="base"/>
            <a:r>
              <a:rPr lang="en-US" sz="2400" b="1" dirty="0" smtClean="0">
                <a:latin typeface="Calibri" panose="020F0502020204030204" pitchFamily="34" charset="0"/>
                <a:ea typeface="Times New Roman" panose="02020603050405020304" pitchFamily="18" charset="0"/>
                <a:cs typeface="Calibri" panose="020F0502020204030204" pitchFamily="34" charset="0"/>
              </a:rPr>
              <a:t>Chapter 6. Investment preferences for investment priority projects are provided subject to the following conditions in accordance with paragraph 5 of article 286 of the Entrepreneurial code of the Republic of Kazakhstan dated October 29, 2015.</a:t>
            </a:r>
            <a:endParaRPr lang="ru-RU" sz="2400" b="1"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8" name="Таблица 7"/>
          <p:cNvGraphicFramePr>
            <a:graphicFrameLocks noGrp="1"/>
          </p:cNvGraphicFramePr>
          <p:nvPr>
            <p:extLst>
              <p:ext uri="{D42A27DB-BD31-4B8C-83A1-F6EECF244321}">
                <p14:modId xmlns:p14="http://schemas.microsoft.com/office/powerpoint/2010/main" xmlns="" val="3595053047"/>
              </p:ext>
            </p:extLst>
          </p:nvPr>
        </p:nvGraphicFramePr>
        <p:xfrm>
          <a:off x="2073359" y="2848746"/>
          <a:ext cx="20862925" cy="1589215"/>
        </p:xfrm>
        <a:graphic>
          <a:graphicData uri="http://schemas.openxmlformats.org/drawingml/2006/table">
            <a:tbl>
              <a:tblPr firstRow="1" firstCol="1" bandRow="1">
                <a:tableStyleId>{5940675A-B579-460E-94D1-54222C63F5DA}</a:tableStyleId>
              </a:tblPr>
              <a:tblGrid>
                <a:gridCol w="14862748"/>
                <a:gridCol w="6000177"/>
              </a:tblGrid>
              <a:tr h="0">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_________________________________________________________________________________________________</a:t>
                      </a:r>
                    </a:p>
                    <a:p>
                      <a:pPr algn="ctr" fontAlgn="base">
                        <a:spcAft>
                          <a:spcPts val="0"/>
                        </a:spcAft>
                      </a:pPr>
                      <a:r>
                        <a:rPr lang="ru-RU" sz="2400" b="1" dirty="0" smtClean="0">
                          <a:effectLst/>
                          <a:latin typeface="Calibri" panose="020F0502020204030204" pitchFamily="34" charset="0"/>
                          <a:cs typeface="Calibri" panose="020F0502020204030204" pitchFamily="34" charset="0"/>
                        </a:rPr>
                        <a:t>(</a:t>
                      </a:r>
                      <a:r>
                        <a:rPr lang="en-US" sz="2400" b="1" dirty="0" smtClean="0">
                          <a:effectLst/>
                          <a:latin typeface="Calibri" panose="020F0502020204030204" pitchFamily="34" charset="0"/>
                          <a:cs typeface="Calibri" panose="020F0502020204030204" pitchFamily="34" charset="0"/>
                        </a:rPr>
                        <a:t>Surname, name, patronymic (if any) of the head of the legal entity of the Republic of Kazakhstan</a:t>
                      </a:r>
                      <a:r>
                        <a:rPr lang="ru-RU" sz="2400" b="1" dirty="0" smtClean="0">
                          <a:effectLst/>
                          <a:latin typeface="Calibri" panose="020F0502020204030204" pitchFamily="34" charset="0"/>
                          <a:cs typeface="Calibri" panose="020F0502020204030204" pitchFamily="34" charset="0"/>
                        </a:rPr>
                        <a:t>)</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________________________</a:t>
                      </a:r>
                    </a:p>
                    <a:p>
                      <a:pPr algn="ctr" fontAlgn="base">
                        <a:spcAft>
                          <a:spcPts val="0"/>
                        </a:spcAft>
                      </a:pPr>
                      <a:r>
                        <a:rPr lang="ru-RU" sz="2400" b="1" dirty="0" smtClean="0">
                          <a:effectLst/>
                          <a:latin typeface="Calibri" panose="020F0502020204030204" pitchFamily="34" charset="0"/>
                          <a:cs typeface="Calibri" panose="020F0502020204030204" pitchFamily="34" charset="0"/>
                        </a:rPr>
                        <a:t>(</a:t>
                      </a:r>
                      <a:r>
                        <a:rPr lang="en-US" sz="2400" b="1" dirty="0" smtClean="0">
                          <a:effectLst/>
                          <a:latin typeface="Calibri" panose="020F0502020204030204" pitchFamily="34" charset="0"/>
                          <a:cs typeface="Calibri" panose="020F0502020204030204" pitchFamily="34" charset="0"/>
                        </a:rPr>
                        <a:t>signature, stamp (if any) and date</a:t>
                      </a:r>
                      <a:r>
                        <a:rPr lang="ru-RU" sz="2400" b="1" dirty="0" smtClean="0">
                          <a:effectLst/>
                          <a:latin typeface="Calibri" panose="020F0502020204030204" pitchFamily="34" charset="0"/>
                          <a:cs typeface="Calibri" panose="020F0502020204030204" pitchFamily="34" charset="0"/>
                        </a:rPr>
                        <a:t>)</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r>
            </a:tbl>
          </a:graphicData>
        </a:graphic>
      </p:graphicFrame>
      <p:sp>
        <p:nvSpPr>
          <p:cNvPr id="13" name="Прямоугольник 12"/>
          <p:cNvSpPr/>
          <p:nvPr/>
        </p:nvSpPr>
        <p:spPr>
          <a:xfrm>
            <a:off x="10744284" y="4786768"/>
            <a:ext cx="12192000" cy="1569660"/>
          </a:xfrm>
          <a:prstGeom prst="rect">
            <a:avLst/>
          </a:prstGeom>
        </p:spPr>
        <p:txBody>
          <a:bodyPr>
            <a:spAutoFit/>
          </a:bodyPr>
          <a:lstStyle/>
          <a:p>
            <a:pPr algn="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Applicationto</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the application for the provision </a:t>
            </a:r>
            <a:r>
              <a:rPr lang="en-US" sz="2400" dirty="0" err="1" smtClean="0">
                <a:latin typeface="Times New Roman" panose="02020603050405020304" pitchFamily="18" charset="0"/>
                <a:ea typeface="Times New Roman" panose="02020603050405020304" pitchFamily="18" charset="0"/>
                <a:cs typeface="Times New Roman" panose="02020603050405020304" pitchFamily="18" charset="0"/>
              </a:rPr>
              <a:t>ofinvestment</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 preferences </a:t>
            </a:r>
            <a:endParaRPr 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r"/>
            <a:endParaRPr 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r"/>
            <a:endParaRPr lang="en-US"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Forms</a:t>
            </a:r>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p:txBody>
      </p:sp>
      <p:graphicFrame>
        <p:nvGraphicFramePr>
          <p:cNvPr id="14" name="Таблица 13"/>
          <p:cNvGraphicFramePr>
            <a:graphicFrameLocks noGrp="1"/>
          </p:cNvGraphicFramePr>
          <p:nvPr>
            <p:extLst>
              <p:ext uri="{D42A27DB-BD31-4B8C-83A1-F6EECF244321}">
                <p14:modId xmlns:p14="http://schemas.microsoft.com/office/powerpoint/2010/main" xmlns="" val="2992545060"/>
              </p:ext>
            </p:extLst>
          </p:nvPr>
        </p:nvGraphicFramePr>
        <p:xfrm>
          <a:off x="2073359" y="7074567"/>
          <a:ext cx="20862924" cy="5348662"/>
        </p:xfrm>
        <a:graphic>
          <a:graphicData uri="http://schemas.openxmlformats.org/drawingml/2006/table">
            <a:tbl>
              <a:tblPr firstRow="1" firstCol="1" bandRow="1">
                <a:tableStyleId>{5940675A-B579-460E-94D1-54222C63F5DA}</a:tableStyleId>
              </a:tblPr>
              <a:tblGrid>
                <a:gridCol w="914837"/>
                <a:gridCol w="5162649"/>
                <a:gridCol w="2497258"/>
                <a:gridCol w="4668142"/>
                <a:gridCol w="1840007"/>
                <a:gridCol w="1670681"/>
                <a:gridCol w="4109350"/>
              </a:tblGrid>
              <a:tr h="1835861">
                <a:tc>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400" b="1" dirty="0" smtClean="0">
                          <a:effectLst/>
                          <a:latin typeface="Calibri" panose="020F0502020204030204" pitchFamily="34" charset="0"/>
                          <a:cs typeface="Calibri" panose="020F0502020204030204" pitchFamily="34" charset="0"/>
                        </a:rPr>
                        <a:t>Surname, name, patronymic (including Latin letters)</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400" b="1" dirty="0" smtClean="0">
                          <a:effectLst/>
                          <a:latin typeface="Calibri" panose="020F0502020204030204" pitchFamily="34" charset="0"/>
                          <a:cs typeface="Calibri" panose="020F0502020204030204" pitchFamily="34" charset="0"/>
                        </a:rPr>
                        <a:t>Date of birth</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400" b="1" dirty="0" smtClean="0">
                          <a:effectLst/>
                          <a:latin typeface="Calibri" panose="020F0502020204030204" pitchFamily="34" charset="0"/>
                          <a:cs typeface="Calibri" panose="020F0502020204030204" pitchFamily="34" charset="0"/>
                        </a:rPr>
                        <a:t>Citizenship/ Country of permanent residence</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gridSpan="2">
                  <a:txBody>
                    <a:bodyPr/>
                    <a:lstStyle/>
                    <a:p>
                      <a:pPr algn="ctr" fontAlgn="base">
                        <a:spcAft>
                          <a:spcPts val="0"/>
                        </a:spcAft>
                      </a:pPr>
                      <a:r>
                        <a:rPr lang="en-US" sz="2400" b="1" dirty="0" smtClean="0">
                          <a:effectLst/>
                          <a:latin typeface="Calibri" panose="020F0502020204030204" pitchFamily="34" charset="0"/>
                          <a:cs typeface="Calibri" panose="020F0502020204030204" pitchFamily="34" charset="0"/>
                        </a:rPr>
                        <a:t>Number, date and issuing authority of the passport (identity document)</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hMerge="1">
                  <a:txBody>
                    <a:bodyPr/>
                    <a:lstStyle/>
                    <a:p>
                      <a:endParaRPr lang="ru-RU"/>
                    </a:p>
                  </a:txBody>
                  <a:tcPr/>
                </a:tc>
                <a:tc>
                  <a:txBody>
                    <a:bodyPr/>
                    <a:lstStyle/>
                    <a:p>
                      <a:pPr algn="ctr" fontAlgn="base">
                        <a:spcAft>
                          <a:spcPts val="0"/>
                        </a:spcAft>
                      </a:pPr>
                      <a:r>
                        <a:rPr lang="en-US" sz="2400" b="1" dirty="0" smtClean="0">
                          <a:effectLst/>
                          <a:latin typeface="Calibri" panose="020F0502020204030204" pitchFamily="34" charset="0"/>
                          <a:cs typeface="Calibri" panose="020F0502020204030204" pitchFamily="34" charset="0"/>
                        </a:rPr>
                        <a:t>Attraction period (month, year)</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r>
              <a:tr h="633789">
                <a:tc>
                  <a:txBody>
                    <a:bodyPr/>
                    <a:lstStyle/>
                    <a:p>
                      <a:pPr>
                        <a:spcAft>
                          <a:spcPts val="0"/>
                        </a:spcAft>
                      </a:pPr>
                      <a:r>
                        <a:rPr lang="ru-RU" sz="2400" b="1">
                          <a:effectLst/>
                          <a:latin typeface="Calibri" panose="020F0502020204030204" pitchFamily="34" charset="0"/>
                          <a:cs typeface="Calibri" panose="020F0502020204030204" pitchFamily="34" charset="0"/>
                        </a:rPr>
                        <a:t> </a:t>
                      </a:r>
                      <a:endParaRPr lang="ru-RU" sz="2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endParaRPr lang="ru-RU" sz="2400" b="1" dirty="0">
                        <a:effectLst/>
                        <a:latin typeface="Calibri" panose="020F0502020204030204" pitchFamily="34" charset="0"/>
                        <a:cs typeface="Calibri" panose="020F0502020204030204" pitchFamily="34" charset="0"/>
                      </a:endParaRPr>
                    </a:p>
                  </a:txBody>
                  <a:tcPr marL="106680" marR="106680" marT="0" marB="0"/>
                </a:tc>
                <a:tc>
                  <a:txBody>
                    <a:bodyPr/>
                    <a:lstStyle/>
                    <a:p>
                      <a:endParaRPr lang="ru-RU" sz="2400" b="1" dirty="0">
                        <a:effectLst/>
                        <a:latin typeface="Calibri" panose="020F0502020204030204" pitchFamily="34" charset="0"/>
                        <a:cs typeface="Calibri" panose="020F0502020204030204" pitchFamily="34" charset="0"/>
                      </a:endParaRPr>
                    </a:p>
                  </a:txBody>
                  <a:tcPr marL="106680" marR="106680" marT="0" marB="0"/>
                </a:tc>
                <a:tc>
                  <a:txBody>
                    <a:bodyPr/>
                    <a:lstStyle/>
                    <a:p>
                      <a:endParaRPr lang="ru-RU" sz="2400" b="1">
                        <a:effectLst/>
                        <a:latin typeface="Calibri" panose="020F0502020204030204" pitchFamily="34" charset="0"/>
                        <a:cs typeface="Calibri" panose="020F0502020204030204" pitchFamily="34" charset="0"/>
                      </a:endParaRPr>
                    </a:p>
                  </a:txBody>
                  <a:tcPr marL="106680" marR="106680" marT="0" marB="0"/>
                </a:tc>
                <a:tc gridSpan="2">
                  <a:txBody>
                    <a:bodyPr/>
                    <a:lstStyle/>
                    <a:p>
                      <a:endParaRPr lang="ru-RU" sz="2400" b="1">
                        <a:effectLst/>
                        <a:latin typeface="Calibri" panose="020F0502020204030204" pitchFamily="34" charset="0"/>
                        <a:cs typeface="Calibri" panose="020F0502020204030204" pitchFamily="34" charset="0"/>
                      </a:endParaRPr>
                    </a:p>
                  </a:txBody>
                  <a:tcPr marL="106680" marR="106680" marT="0" marB="0"/>
                </a:tc>
                <a:tc hMerge="1">
                  <a:txBody>
                    <a:bodyPr/>
                    <a:lstStyle/>
                    <a:p>
                      <a:endParaRPr lang="ru-RU"/>
                    </a:p>
                  </a:txBody>
                  <a:tcPr/>
                </a:tc>
                <a:tc>
                  <a:txBody>
                    <a:bodyPr/>
                    <a:lstStyle/>
                    <a:p>
                      <a:endParaRPr lang="ru-RU" sz="2400" b="1">
                        <a:effectLst/>
                        <a:latin typeface="Calibri" panose="020F0502020204030204" pitchFamily="34" charset="0"/>
                        <a:cs typeface="Calibri" panose="020F0502020204030204" pitchFamily="34" charset="0"/>
                      </a:endParaRPr>
                    </a:p>
                  </a:txBody>
                  <a:tcPr marL="106680" marR="106680" marT="0" marB="0"/>
                </a:tc>
              </a:tr>
              <a:tr h="2245223">
                <a:tc gridSpan="5">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 </a:t>
                      </a:r>
                    </a:p>
                    <a:p>
                      <a:pPr algn="ctr" fontAlgn="base">
                        <a:spcAft>
                          <a:spcPts val="0"/>
                        </a:spcAft>
                      </a:pPr>
                      <a:r>
                        <a:rPr lang="ru-RU" sz="2400" b="1" dirty="0">
                          <a:effectLst/>
                          <a:latin typeface="Calibri" panose="020F0502020204030204" pitchFamily="34" charset="0"/>
                          <a:cs typeface="Calibri" panose="020F0502020204030204" pitchFamily="34" charset="0"/>
                        </a:rPr>
                        <a:t>________________________________________________________________________________________________</a:t>
                      </a:r>
                    </a:p>
                    <a:p>
                      <a:pPr algn="ctr" fontAlgn="base">
                        <a:spcAft>
                          <a:spcPts val="0"/>
                        </a:spcAft>
                      </a:pPr>
                      <a:r>
                        <a:rPr lang="en-US" sz="2400" b="1" dirty="0" smtClean="0">
                          <a:effectLst/>
                          <a:latin typeface="Calibri" panose="020F0502020204030204" pitchFamily="34" charset="0"/>
                          <a:cs typeface="Calibri" panose="020F0502020204030204" pitchFamily="34" charset="0"/>
                        </a:rPr>
                        <a:t>(Surname, name, patronymic (if any) of the head of the legal entity of the Republic of Kazakhstan)</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gridSpan="2">
                  <a:txBody>
                    <a:bodyPr/>
                    <a:lstStyle/>
                    <a:p>
                      <a:pPr algn="ctr" fontAlgn="base">
                        <a:spcAft>
                          <a:spcPts val="0"/>
                        </a:spcAft>
                      </a:pPr>
                      <a:r>
                        <a:rPr lang="ru-RU" sz="2400" b="1" dirty="0">
                          <a:effectLst/>
                          <a:latin typeface="Calibri" panose="020F0502020204030204" pitchFamily="34" charset="0"/>
                          <a:cs typeface="Calibri" panose="020F0502020204030204" pitchFamily="34" charset="0"/>
                        </a:rPr>
                        <a:t> </a:t>
                      </a:r>
                    </a:p>
                    <a:p>
                      <a:pPr algn="ctr" fontAlgn="base">
                        <a:spcAft>
                          <a:spcPts val="0"/>
                        </a:spcAft>
                      </a:pPr>
                      <a:r>
                        <a:rPr lang="ru-RU" sz="2400" b="1" dirty="0">
                          <a:effectLst/>
                          <a:latin typeface="Calibri" panose="020F0502020204030204" pitchFamily="34" charset="0"/>
                          <a:cs typeface="Calibri" panose="020F0502020204030204" pitchFamily="34" charset="0"/>
                        </a:rPr>
                        <a:t>___________________________________</a:t>
                      </a:r>
                    </a:p>
                    <a:p>
                      <a:pPr algn="ctr" fontAlgn="base">
                        <a:spcAft>
                          <a:spcPts val="0"/>
                        </a:spcAft>
                      </a:pPr>
                      <a:r>
                        <a:rPr lang="ru-RU" sz="2400" b="1" dirty="0" smtClean="0">
                          <a:effectLst/>
                          <a:latin typeface="Calibri" panose="020F0502020204030204" pitchFamily="34" charset="0"/>
                          <a:cs typeface="Calibri" panose="020F0502020204030204" pitchFamily="34" charset="0"/>
                        </a:rPr>
                        <a:t>(</a:t>
                      </a:r>
                      <a:r>
                        <a:rPr lang="en-US" sz="2400" b="1" dirty="0" smtClean="0">
                          <a:effectLst/>
                          <a:latin typeface="Calibri" panose="020F0502020204030204" pitchFamily="34" charset="0"/>
                          <a:cs typeface="Calibri" panose="020F0502020204030204" pitchFamily="34" charset="0"/>
                        </a:rPr>
                        <a:t>signature, stamp (if any) and date)</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hMerge="1">
                  <a:txBody>
                    <a:bodyPr/>
                    <a:lstStyle/>
                    <a:p>
                      <a:endParaRPr lang="ru-RU"/>
                    </a:p>
                  </a:txBody>
                  <a:tcPr/>
                </a:tc>
              </a:tr>
              <a:tr h="633789">
                <a:tc>
                  <a:txBody>
                    <a:bodyPr/>
                    <a:lstStyle/>
                    <a:p>
                      <a:endParaRPr lang="ru-RU" sz="2400" b="1">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c>
                  <a:txBody>
                    <a:bodyPr/>
                    <a:lstStyle/>
                    <a:p>
                      <a:endParaRPr lang="ru-RU" sz="2400" b="1" dirty="0">
                        <a:effectLst/>
                        <a:latin typeface="Calibri" panose="020F0502020204030204" pitchFamily="34" charset="0"/>
                        <a:cs typeface="Calibri" panose="020F0502020204030204" pitchFamily="34" charset="0"/>
                      </a:endParaRPr>
                    </a:p>
                  </a:txBody>
                  <a:tcPr marL="0" marR="0" marT="0" marB="0" anchor="ctr"/>
                </a:tc>
              </a:tr>
            </a:tbl>
          </a:graphicData>
        </a:graphic>
      </p:graphicFrame>
      <p:sp>
        <p:nvSpPr>
          <p:cNvPr id="16" name="Прямоугольник 15"/>
          <p:cNvSpPr/>
          <p:nvPr/>
        </p:nvSpPr>
        <p:spPr>
          <a:xfrm>
            <a:off x="6095999" y="6134725"/>
            <a:ext cx="14574253" cy="523220"/>
          </a:xfrm>
          <a:prstGeom prst="rect">
            <a:avLst/>
          </a:prstGeom>
        </p:spPr>
        <p:txBody>
          <a:bodyPr wrap="square">
            <a:spAutoFit/>
          </a:bodyPr>
          <a:lstStyle/>
          <a:p>
            <a:pPr algn="ctr" fontAlgn="base"/>
            <a:r>
              <a:rPr lang="en-US" sz="2800" b="1" dirty="0" smtClean="0">
                <a:latin typeface="Calibri" panose="020F0502020204030204" pitchFamily="34" charset="0"/>
                <a:ea typeface="Times New Roman" panose="02020603050405020304" pitchFamily="18" charset="0"/>
                <a:cs typeface="Calibri" panose="020F0502020204030204" pitchFamily="34" charset="0"/>
              </a:rPr>
              <a:t>Data on the attracted foreign labor force</a:t>
            </a:r>
            <a:endParaRPr lang="ru-RU" sz="2800"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xmlns="" val="1716107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03990" y="2755833"/>
            <a:ext cx="20863520" cy="9093031"/>
          </a:xfrm>
        </p:spPr>
        <p:txBody>
          <a:bodyPr/>
          <a:lstStyle/>
          <a:p>
            <a:r>
              <a:rPr lang="en-US" sz="2400" b="1" dirty="0" smtClean="0">
                <a:latin typeface="Calibri" panose="020F0502020204030204" pitchFamily="34" charset="0"/>
                <a:cs typeface="Calibri" panose="020F0502020204030204" pitchFamily="34" charset="0"/>
              </a:rPr>
              <a:t>RECOMMENDATIONS IN THE PREPARATION OF THE BUSINESS PLAN OF THE INVESTMENT PROJECT1. Requirements for the preparation of the business plan of the investment project approved by the order of the Minister for investment and development of the Republic of Kazakhstan dated November 30, 2015 № 1133 "on some issues of state support of investments" (hereinafter – the Order) in accordance with Annex 2.2. Requirements are imposed when a legal entity of the Republic of Kazakhstan submits an application for the provision of investment preferences. (hereinafter – Application). The Application form is approved according to Appendix 1 to the Order.</a:t>
            </a:r>
            <a:endParaRPr lang="ru-RU" sz="2400" b="1" dirty="0">
              <a:latin typeface="Calibri" panose="020F0502020204030204" pitchFamily="34" charset="0"/>
              <a:cs typeface="Calibri" panose="020F0502020204030204" pitchFamily="34" charset="0"/>
            </a:endParaRPr>
          </a:p>
          <a:p>
            <a:endParaRPr lang="ru-RU" sz="2400" b="1" dirty="0">
              <a:latin typeface="Calibri" panose="020F0502020204030204" pitchFamily="34" charset="0"/>
              <a:cs typeface="Calibri" panose="020F0502020204030204" pitchFamily="34"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xmlns="" val="1691277741"/>
              </p:ext>
            </p:extLst>
          </p:nvPr>
        </p:nvGraphicFramePr>
        <p:xfrm>
          <a:off x="1803990" y="6242389"/>
          <a:ext cx="20487568" cy="4738349"/>
        </p:xfrm>
        <a:graphic>
          <a:graphicData uri="http://schemas.openxmlformats.org/drawingml/2006/table">
            <a:tbl>
              <a:tblPr firstRow="1" bandRow="1">
                <a:tableStyleId>{5940675A-B579-460E-94D1-54222C63F5DA}</a:tableStyleId>
              </a:tblPr>
              <a:tblGrid>
                <a:gridCol w="10243784"/>
                <a:gridCol w="10243784"/>
              </a:tblGrid>
              <a:tr h="370840">
                <a:tc>
                  <a:txBody>
                    <a:bodyPr/>
                    <a:lstStyle/>
                    <a:p>
                      <a:pPr>
                        <a:lnSpc>
                          <a:spcPct val="107000"/>
                        </a:lnSpc>
                        <a:spcAft>
                          <a:spcPts val="0"/>
                        </a:spcAft>
                      </a:pPr>
                      <a:r>
                        <a:rPr lang="en-US" sz="2000" b="1" dirty="0" smtClean="0">
                          <a:effectLst/>
                          <a:latin typeface="Calibri" panose="020F0502020204030204" pitchFamily="34" charset="0"/>
                          <a:ea typeface="Times New Roman" panose="02020603050405020304" pitchFamily="18" charset="0"/>
                          <a:cs typeface="Calibri" panose="020F0502020204030204" pitchFamily="34" charset="0"/>
                        </a:rPr>
                        <a:t>Current edition</a:t>
                      </a:r>
                      <a:endParaRPr lang="ru-RU" sz="20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nSpc>
                          <a:spcPct val="107000"/>
                        </a:lnSpc>
                        <a:spcAft>
                          <a:spcPts val="0"/>
                        </a:spcAft>
                      </a:pPr>
                      <a:r>
                        <a:rPr lang="en-US" sz="2000" b="1" dirty="0" smtClean="0">
                          <a:effectLst/>
                          <a:latin typeface="Calibri" panose="020F0502020204030204" pitchFamily="34" charset="0"/>
                          <a:ea typeface="Times New Roman" panose="02020603050405020304" pitchFamily="18" charset="0"/>
                          <a:cs typeface="Calibri" panose="020F0502020204030204" pitchFamily="34" charset="0"/>
                        </a:rPr>
                        <a:t>Explanations</a:t>
                      </a:r>
                      <a:endParaRPr lang="ru-RU" sz="20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2003975">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 Project summary includes:1) information about the legal </a:t>
                      </a:r>
                      <a:r>
                        <a:rPr lang="en-US" sz="2400" b="1" dirty="0" err="1" smtClean="0">
                          <a:effectLst/>
                          <a:latin typeface="Calibri" panose="020F0502020204030204" pitchFamily="34" charset="0"/>
                          <a:ea typeface="Times New Roman" panose="02020603050405020304" pitchFamily="18" charset="0"/>
                          <a:cs typeface="Calibri" panose="020F0502020204030204" pitchFamily="34" charset="0"/>
                        </a:rPr>
                        <a:t>entity:name</a:t>
                      </a: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 of legal entity;</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en-US" sz="2400" dirty="0" smtClean="0">
                          <a:effectLst/>
                          <a:latin typeface="Calibri" panose="020F0502020204030204" pitchFamily="34" charset="0"/>
                          <a:ea typeface="Times New Roman" panose="02020603050405020304" pitchFamily="18" charset="0"/>
                          <a:cs typeface="Calibri" panose="020F0502020204030204" pitchFamily="34" charset="0"/>
                        </a:rPr>
                        <a:t>The name of the legal entity implementing the investment/investment priority project is </a:t>
                      </a:r>
                      <a:r>
                        <a:rPr lang="en-US" sz="2400" dirty="0" err="1" smtClean="0">
                          <a:effectLst/>
                          <a:latin typeface="Calibri" panose="020F0502020204030204" pitchFamily="34" charset="0"/>
                          <a:ea typeface="Times New Roman" panose="02020603050405020304" pitchFamily="18" charset="0"/>
                          <a:cs typeface="Calibri" panose="020F0502020204030204" pitchFamily="34" charset="0"/>
                        </a:rPr>
                        <a:t>specifiedThese</a:t>
                      </a:r>
                      <a:r>
                        <a:rPr lang="en-US" sz="2400" dirty="0" smtClean="0">
                          <a:effectLst/>
                          <a:latin typeface="Calibri" panose="020F0502020204030204" pitchFamily="34" charset="0"/>
                          <a:ea typeface="Times New Roman" panose="02020603050405020304" pitchFamily="18" charset="0"/>
                          <a:cs typeface="Calibri" panose="020F0502020204030204" pitchFamily="34" charset="0"/>
                        </a:rPr>
                        <a:t> data should be checked against point 1 of section 1 of the Application</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352550">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foreign ownership by country;</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en-US" sz="2400" dirty="0" smtClean="0">
                          <a:effectLst/>
                          <a:latin typeface="Calibri" panose="020F0502020204030204" pitchFamily="34" charset="0"/>
                          <a:ea typeface="Times New Roman" panose="02020603050405020304" pitchFamily="18" charset="0"/>
                          <a:cs typeface="Calibri" panose="020F0502020204030204" pitchFamily="34" charset="0"/>
                        </a:rPr>
                        <a:t>Information from the constituent documents of the legal entity implementing the investment project</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370840">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Quasi-public sector participation;</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en-US" sz="2400" dirty="0" smtClean="0">
                          <a:effectLst/>
                          <a:latin typeface="Calibri" panose="020F0502020204030204" pitchFamily="34" charset="0"/>
                          <a:ea typeface="Times New Roman" panose="02020603050405020304" pitchFamily="18" charset="0"/>
                          <a:cs typeface="Calibri" panose="020F0502020204030204" pitchFamily="34" charset="0"/>
                        </a:rPr>
                        <a:t>Information from the constituent documents of the legal entity implementing the investment project</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bl>
          </a:graphicData>
        </a:graphic>
      </p:graphicFrame>
      <p:sp>
        <p:nvSpPr>
          <p:cNvPr id="5" name="Прямоугольник 4"/>
          <p:cNvSpPr/>
          <p:nvPr/>
        </p:nvSpPr>
        <p:spPr>
          <a:xfrm>
            <a:off x="9684668" y="359351"/>
            <a:ext cx="4112023" cy="769441"/>
          </a:xfrm>
          <a:prstGeom prst="rect">
            <a:avLst/>
          </a:prstGeom>
        </p:spPr>
        <p:txBody>
          <a:bodyPr wrap="none">
            <a:spAutoFit/>
          </a:bodyPr>
          <a:lstStyle/>
          <a:p>
            <a:r>
              <a:rPr lang="en-US" dirty="0" smtClean="0">
                <a:latin typeface="Cambria" panose="02040503050406030204" pitchFamily="18" charset="0"/>
              </a:rPr>
              <a:t>BUSINESS PLAN</a:t>
            </a:r>
            <a:endParaRPr lang="ru-RU" dirty="0"/>
          </a:p>
        </p:txBody>
      </p:sp>
    </p:spTree>
    <p:extLst>
      <p:ext uri="{BB962C8B-B14F-4D97-AF65-F5344CB8AC3E}">
        <p14:creationId xmlns:p14="http://schemas.microsoft.com/office/powerpoint/2010/main" xmlns="" val="2276696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148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xmlns="" val="2319797867"/>
              </p:ext>
            </p:extLst>
          </p:nvPr>
        </p:nvGraphicFramePr>
        <p:xfrm>
          <a:off x="1000125" y="2236698"/>
          <a:ext cx="22383750" cy="8505039"/>
        </p:xfrm>
        <a:graphic>
          <a:graphicData uri="http://schemas.openxmlformats.org/drawingml/2006/table">
            <a:tbl>
              <a:tblPr firstRow="1" bandRow="1">
                <a:tableStyleId>{5940675A-B579-460E-94D1-54222C63F5DA}</a:tableStyleId>
              </a:tblPr>
              <a:tblGrid>
                <a:gridCol w="8210470"/>
                <a:gridCol w="14173280"/>
              </a:tblGrid>
              <a:tr h="1045028">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2) project </a:t>
                      </a:r>
                      <a:r>
                        <a:rPr lang="en-US" sz="2400" b="1" dirty="0" err="1" smtClean="0">
                          <a:effectLst/>
                          <a:latin typeface="Calibri" panose="020F0502020204030204" pitchFamily="34" charset="0"/>
                          <a:ea typeface="Times New Roman" panose="02020603050405020304" pitchFamily="18" charset="0"/>
                          <a:cs typeface="Calibri" panose="020F0502020204030204" pitchFamily="34" charset="0"/>
                        </a:rPr>
                        <a:t>information:project</a:t>
                      </a: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 name;</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0"/>
                        </a:spcAft>
                      </a:pP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The name of the project should correspond to the name specified in the </a:t>
                      </a:r>
                      <a:r>
                        <a:rPr lang="en-US" sz="2400" b="0" dirty="0" err="1" smtClean="0">
                          <a:effectLst/>
                          <a:latin typeface="Calibri" panose="020F0502020204030204" pitchFamily="34" charset="0"/>
                          <a:ea typeface="Times New Roman" panose="02020603050405020304" pitchFamily="18" charset="0"/>
                          <a:cs typeface="Calibri" panose="020F0502020204030204" pitchFamily="34" charset="0"/>
                        </a:rPr>
                        <a:t>applicationThese</a:t>
                      </a: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 data should be checked against point 8 of section 2 of the application</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416398">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project objective;</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1200"/>
                        </a:spcAft>
                      </a:pP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Indicate the planned production / services. The overall goal of the company on the project.                               Example: 1. output of quality products to the local market. 2. Export potential orientation 3. rendering of services according to modern standards and quality.</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135117">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the nature of the proposed investment project (creation of new, expansion and renewal of existing production);</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en-US" sz="2400" b="0" dirty="0" smtClean="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The directions in parentheses are selected. Creation of a new production - creation from scratch. Increase productivity-expansion of existing production.  Reconstruction/replacement of equipment without increasing productivity-renewal of existing production.</a:t>
                      </a:r>
                      <a:endParaRPr lang="ru-RU" sz="2400" b="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878622">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number of jobs created (temporary and permanent);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Specify the jobs created for the period of construction of the investment project and jobs created after commissioning of the project</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547849">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the range of products the classification of products by kinds of economic activities (KVED RK).</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0"/>
                        </a:spcAft>
                      </a:pP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The classification of products by kinds of economic activities (KVED) published on the website of the Committee on statistics of Ministry of national economy of the Republic of Kazakhstan http://stat.gov.kz in the section "Classifiers". OKVED code/codes for the investment project are indicated.</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498556">
                <a:tc gridSpan="2">
                  <a:txBody>
                    <a:bodyPr/>
                    <a:lstStyle/>
                    <a:p>
                      <a:pPr algn="ctr">
                        <a:lnSpc>
                          <a:spcPct val="107000"/>
                        </a:lnSpc>
                        <a:spcAft>
                          <a:spcPts val="1200"/>
                        </a:spcAft>
                      </a:pPr>
                      <a:r>
                        <a:rPr lang="ru-RU" sz="2400" b="1" dirty="0">
                          <a:effectLst/>
                          <a:latin typeface="Calibri" panose="020F0502020204030204" pitchFamily="34" charset="0"/>
                          <a:ea typeface="Times New Roman" panose="02020603050405020304" pitchFamily="18" charset="0"/>
                          <a:cs typeface="Calibri" panose="020F0502020204030204" pitchFamily="34" charset="0"/>
                        </a:rPr>
                        <a:t>     </a:t>
                      </a: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3. The technology section includes:</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hMerge="1">
                  <a:txBody>
                    <a:bodyPr/>
                    <a:lstStyle/>
                    <a:p>
                      <a:pPr>
                        <a:lnSpc>
                          <a:spcPct val="100000"/>
                        </a:lnSpc>
                        <a:spcAft>
                          <a:spcPts val="1200"/>
                        </a:spcAft>
                      </a:pPr>
                      <a:endParaRPr lang="ru-RU" sz="20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1921002">
                <a:tc>
                  <a:txBody>
                    <a:bodyPr/>
                    <a:lstStyle/>
                    <a:p>
                      <a:pPr marL="0" marR="0" lvl="0" indent="0" algn="l" defTabSz="825500" eaLnBrk="1" fontAlgn="auto" latinLnBrk="0" hangingPunct="1">
                        <a:lnSpc>
                          <a:spcPct val="107000"/>
                        </a:lnSpc>
                        <a:spcBef>
                          <a:spcPts val="0"/>
                        </a:spcBef>
                        <a:spcAft>
                          <a:spcPts val="1200"/>
                        </a:spcAft>
                        <a:buClrTx/>
                        <a:buSzTx/>
                        <a:buFontTx/>
                        <a:buNone/>
                        <a:tabLst/>
                        <a:defRPr/>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1) description of the technology of the investment project, indicating the acquired and used fixed assets, as well as imported raw materials and materials used in the technological process;</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1200"/>
                        </a:spcAft>
                      </a:pP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A description of the technology of the investment project is required, indicating the acquired and used fixed assets, in particular those specified in the work </a:t>
                      </a:r>
                      <a:r>
                        <a:rPr lang="en-US" sz="2400" b="0" dirty="0" err="1" smtClean="0">
                          <a:effectLst/>
                          <a:latin typeface="Calibri" panose="020F0502020204030204" pitchFamily="34" charset="0"/>
                          <a:ea typeface="Times New Roman" panose="02020603050405020304" pitchFamily="18" charset="0"/>
                          <a:cs typeface="Calibri" panose="020F0502020204030204" pitchFamily="34" charset="0"/>
                        </a:rPr>
                        <a:t>program.In</a:t>
                      </a: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 case of indication of raw materials in subparagraph 2) of paragraph 13 of the application as exempt from customs duties requires a description of the technology of the investment project, indicating the purchased and used raw materials in the technological process in the investment project Note: the Concept of fixed assets is regulated by paragraph 1 of article 116 of the Tax code:</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bl>
          </a:graphicData>
        </a:graphic>
      </p:graphicFrame>
    </p:spTree>
    <p:extLst>
      <p:ext uri="{BB962C8B-B14F-4D97-AF65-F5344CB8AC3E}">
        <p14:creationId xmlns:p14="http://schemas.microsoft.com/office/powerpoint/2010/main" xmlns="" val="1714808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148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xmlns="" val="2163033632"/>
              </p:ext>
            </p:extLst>
          </p:nvPr>
        </p:nvGraphicFramePr>
        <p:xfrm>
          <a:off x="1688476" y="1629198"/>
          <a:ext cx="20726514" cy="9312071"/>
        </p:xfrm>
        <a:graphic>
          <a:graphicData uri="http://schemas.openxmlformats.org/drawingml/2006/table">
            <a:tbl>
              <a:tblPr firstRow="1" bandRow="1">
                <a:tableStyleId>{5940675A-B579-460E-94D1-54222C63F5DA}</a:tableStyleId>
              </a:tblPr>
              <a:tblGrid>
                <a:gridCol w="9287887"/>
                <a:gridCol w="11438627"/>
              </a:tblGrid>
              <a:tr h="513206">
                <a:tc>
                  <a:txBody>
                    <a:bodyPr/>
                    <a:lstStyle/>
                    <a:p>
                      <a:pPr algn="l">
                        <a:lnSpc>
                          <a:spcPct val="100000"/>
                        </a:lnSpc>
                        <a:spcAft>
                          <a:spcPts val="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2) application of modern technologies in the investment project;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0"/>
                        </a:spcAft>
                      </a:pPr>
                      <a:r>
                        <a:rPr lang="en-US" sz="2400" dirty="0" smtClean="0">
                          <a:effectLst/>
                          <a:latin typeface="Calibri" panose="020F0502020204030204" pitchFamily="34" charset="0"/>
                          <a:ea typeface="Times New Roman" panose="02020603050405020304" pitchFamily="18" charset="0"/>
                          <a:cs typeface="Calibri" panose="020F0502020204030204" pitchFamily="34" charset="0"/>
                        </a:rPr>
                        <a:t>The modern technologies used in the implementation of the investment project are indicated.</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979847">
                <a:tc>
                  <a:txBody>
                    <a:bodyPr/>
                    <a:lstStyle/>
                    <a:p>
                      <a:pPr algn="l">
                        <a:lnSpc>
                          <a:spcPct val="100000"/>
                        </a:lnSpc>
                        <a:spcAft>
                          <a:spcPts val="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3) comparative analysis of imported raw materials on technical and cost characteristics, according to Annex 1 to the Requirements for the preparation of the business plan (filled in when importing the raw materials);</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0"/>
                        </a:spcAft>
                      </a:pPr>
                      <a:r>
                        <a:rPr lang="en-US" sz="2400" dirty="0" smtClean="0">
                          <a:effectLst/>
                          <a:latin typeface="Calibri" panose="020F0502020204030204" pitchFamily="34" charset="0"/>
                          <a:ea typeface="Times New Roman" panose="02020603050405020304" pitchFamily="18" charset="0"/>
                          <a:cs typeface="Calibri" panose="020F0502020204030204" pitchFamily="34" charset="0"/>
                        </a:rPr>
                        <a:t>Comparative analysis includes quantitative and qualitative, technical comparison of indicators of the proposed sample with its analogues (with links to manufacturers ' websites/photos, description if available). For example: cost, quality</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538402">
                <a:tc gridSpan="2">
                  <a:txBody>
                    <a:bodyPr/>
                    <a:lstStyle/>
                    <a:p>
                      <a:pPr marL="0" marR="0" lvl="0" indent="0" algn="ctr" defTabSz="825500" eaLnBrk="1" fontAlgn="auto" latinLnBrk="0" hangingPunct="1">
                        <a:lnSpc>
                          <a:spcPct val="100000"/>
                        </a:lnSpc>
                        <a:spcBef>
                          <a:spcPts val="0"/>
                        </a:spcBef>
                        <a:spcAft>
                          <a:spcPts val="0"/>
                        </a:spcAft>
                        <a:buClrTx/>
                        <a:buSzTx/>
                        <a:buFontTx/>
                        <a:buNone/>
                        <a:tabLst/>
                        <a:defRPr/>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4. The commercial section includes:</a:t>
                      </a:r>
                      <a:endParaRPr lang="ru-RU" sz="2400" b="1" dirty="0" smtClean="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hMerge="1">
                  <a:txBody>
                    <a:bodyPr/>
                    <a:lstStyle/>
                    <a:p>
                      <a:pPr>
                        <a:lnSpc>
                          <a:spcPct val="100000"/>
                        </a:lnSpc>
                        <a:spcAft>
                          <a:spcPts val="0"/>
                        </a:spcAft>
                      </a:pP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425428">
                <a:tc>
                  <a:txBody>
                    <a:bodyPr/>
                    <a:lstStyle/>
                    <a:p>
                      <a:pPr algn="l">
                        <a:lnSpc>
                          <a:spcPct val="100000"/>
                        </a:lnSpc>
                        <a:spcAft>
                          <a:spcPts val="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1) supply of raw materials and </a:t>
                      </a:r>
                      <a:r>
                        <a:rPr lang="en-US" sz="2400" b="1" dirty="0" err="1" smtClean="0">
                          <a:effectLst/>
                          <a:latin typeface="Calibri" panose="020F0502020204030204" pitchFamily="34" charset="0"/>
                          <a:ea typeface="Times New Roman" panose="02020603050405020304" pitchFamily="18" charset="0"/>
                          <a:cs typeface="Calibri" panose="020F0502020204030204" pitchFamily="34" charset="0"/>
                        </a:rPr>
                        <a:t>equipment:list</a:t>
                      </a: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 of types of raw materials used;</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0000"/>
                        </a:lnSpc>
                        <a:spcAft>
                          <a:spcPts val="0"/>
                        </a:spcAft>
                      </a:pPr>
                      <a:r>
                        <a:rPr lang="en-US" sz="2400" dirty="0" smtClean="0">
                          <a:effectLst/>
                          <a:latin typeface="Calibri" panose="020F0502020204030204" pitchFamily="34" charset="0"/>
                          <a:ea typeface="Times New Roman" panose="02020603050405020304" pitchFamily="18" charset="0"/>
                          <a:cs typeface="Calibri" panose="020F0502020204030204" pitchFamily="34" charset="0"/>
                        </a:rPr>
                        <a:t>Raw materials, materials, equipment specified in the work program are specified. In the list of types of raw materials and materials those names which are used for release of finished goods by the type of activity of the investment project are specified. The range of products the classification of products by kinds of economic activities (KVED RK). KVAD published on the website of the Committee on statistics of Ministry of national economy of the Republic of Kazakhstan http://stat.gov.kz in the section "Classifiers".</a:t>
                      </a:r>
                      <a:r>
                        <a:rPr lang="ru-RU" sz="2400" dirty="0">
                          <a:effectLst/>
                          <a:latin typeface="Calibri" panose="020F0502020204030204" pitchFamily="34" charset="0"/>
                          <a:ea typeface="Times New Roman" panose="02020603050405020304" pitchFamily="18" charset="0"/>
                          <a:cs typeface="Calibri" panose="020F0502020204030204" pitchFamily="34" charset="0"/>
                        </a:rPr>
                        <a:t> </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425428">
                <a:tc>
                  <a:txBody>
                    <a:bodyPr/>
                    <a:lstStyle/>
                    <a:p>
                      <a:pPr algn="l">
                        <a:lnSpc>
                          <a:spcPct val="107000"/>
                        </a:lnSpc>
                        <a:spcAft>
                          <a:spcPts val="120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the average rate of expenditure of imported raw materials for the production of a unit of finished products manufactured on technological equipment in the framework of the investment project, indicating the name and </a:t>
                      </a:r>
                      <a:r>
                        <a:rPr lang="en-US" sz="2400" b="1"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volumeraw</a:t>
                      </a: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materials used;</a:t>
                      </a:r>
                      <a:endPar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a:txBody>
                    <a:bodyPr/>
                    <a:lstStyle/>
                    <a:p>
                      <a:pPr algn="l">
                        <a:lnSpc>
                          <a:spcPct val="107000"/>
                        </a:lnSpc>
                        <a:spcAft>
                          <a:spcPts val="1200"/>
                        </a:spcAft>
                      </a:pP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Filled in if according to the application (sub-paragraph 2) of paragraph 13 of section 3) the required type of investment preferences exemption from customs duties on imports of raw </a:t>
                      </a:r>
                      <a:r>
                        <a:rPr lang="en-US" sz="2400" b="0"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materials.Thus</a:t>
                      </a: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the production technology and the expense of raw materials and materials necessary for production on unit of finished goods according to production technology is specified.</a:t>
                      </a: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r>
              <a:tr h="425428">
                <a:tc>
                  <a:txBody>
                    <a:bodyPr/>
                    <a:lstStyle/>
                    <a:p>
                      <a:pPr algn="l">
                        <a:lnSpc>
                          <a:spcPct val="107000"/>
                        </a:lnSpc>
                        <a:spcAft>
                          <a:spcPts val="120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the list of necessary technological equipment;</a:t>
                      </a:r>
                      <a:endPar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a:txBody>
                    <a:bodyPr/>
                    <a:lstStyle/>
                    <a:p>
                      <a:pPr algn="l">
                        <a:lnSpc>
                          <a:spcPct val="107000"/>
                        </a:lnSpc>
                        <a:spcAft>
                          <a:spcPts val="1200"/>
                        </a:spcAft>
                      </a:pP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Specify the equipment listed in the work program and in the technology section of the business plan.</a:t>
                      </a: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r>
              <a:tr h="801093">
                <a:tc>
                  <a:txBody>
                    <a:bodyPr/>
                    <a:lstStyle/>
                    <a:p>
                      <a:pPr algn="l">
                        <a:lnSpc>
                          <a:spcPct val="107000"/>
                        </a:lnSpc>
                        <a:spcAft>
                          <a:spcPts val="120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novelty of technological equipment (production date and model of technological equipment);</a:t>
                      </a:r>
                      <a:endPar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a:txBody>
                    <a:bodyPr/>
                    <a:lstStyle/>
                    <a:p>
                      <a:pPr algn="l">
                        <a:lnSpc>
                          <a:spcPct val="107000"/>
                        </a:lnSpc>
                        <a:spcAft>
                          <a:spcPts val="1200"/>
                        </a:spcAft>
                      </a:pP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The date of release, model of the processing equipment are specified</a:t>
                      </a: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r>
            </a:tbl>
          </a:graphicData>
        </a:graphic>
      </p:graphicFrame>
    </p:spTree>
    <p:extLst>
      <p:ext uri="{BB962C8B-B14F-4D97-AF65-F5344CB8AC3E}">
        <p14:creationId xmlns:p14="http://schemas.microsoft.com/office/powerpoint/2010/main" xmlns="" val="3943842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6148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xmlns="" val="3923587424"/>
              </p:ext>
            </p:extLst>
          </p:nvPr>
        </p:nvGraphicFramePr>
        <p:xfrm>
          <a:off x="1688476" y="2086439"/>
          <a:ext cx="20726514" cy="7524939"/>
        </p:xfrm>
        <a:graphic>
          <a:graphicData uri="http://schemas.openxmlformats.org/drawingml/2006/table">
            <a:tbl>
              <a:tblPr firstRow="1" bandRow="1">
                <a:tableStyleId>{5940675A-B579-460E-94D1-54222C63F5DA}</a:tableStyleId>
              </a:tblPr>
              <a:tblGrid>
                <a:gridCol w="9287887"/>
                <a:gridCol w="11438627"/>
              </a:tblGrid>
              <a:tr h="979847">
                <a:tc>
                  <a:txBody>
                    <a:bodyPr/>
                    <a:lstStyle/>
                    <a:p>
                      <a:pPr algn="l">
                        <a:lnSpc>
                          <a:spcPct val="107000"/>
                        </a:lnSpc>
                        <a:spcAft>
                          <a:spcPts val="120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suppliers of equipment and raw materials indicating the existence of a contractual relationship with a legal entity that has applied for the provision of investment preferences;</a:t>
                      </a:r>
                      <a:endPar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a:txBody>
                    <a:bodyPr/>
                    <a:lstStyle/>
                    <a:p>
                      <a:pPr algn="l">
                        <a:lnSpc>
                          <a:spcPct val="107000"/>
                        </a:lnSpc>
                        <a:spcAft>
                          <a:spcPts val="1200"/>
                        </a:spcAft>
                      </a:pP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Equipment and raw materials must comply with the work program. List all equipment and raw materials indicating the existence of a contractual relationship with the legal entity that applied for the provision of investment preferences. Also, list only the equipment and raw materials, indicating the existence of a contractual relationship with the legal entity that has applied for the provision of investment preferences for which it is planned to receive preferences, including the date, number of the document for delivery</a:t>
                      </a: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r>
              <a:tr h="561211">
                <a:tc gridSpan="2">
                  <a:txBody>
                    <a:bodyPr/>
                    <a:lstStyle/>
                    <a:p>
                      <a:pPr algn="ctr">
                        <a:lnSpc>
                          <a:spcPct val="107000"/>
                        </a:lnSpc>
                        <a:spcAft>
                          <a:spcPts val="120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2) marketing:</a:t>
                      </a:r>
                      <a:endPar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hMerge="1">
                  <a:txBody>
                    <a:bodyPr/>
                    <a:lstStyle/>
                    <a:p>
                      <a:pPr>
                        <a:lnSpc>
                          <a:spcPct val="107000"/>
                        </a:lnSpc>
                        <a:spcAft>
                          <a:spcPts val="1200"/>
                        </a:spcAft>
                      </a:pP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r>
              <a:tr h="513206">
                <a:tc>
                  <a:txBody>
                    <a:bodyPr/>
                    <a:lstStyle/>
                    <a:p>
                      <a:pPr algn="l">
                        <a:lnSpc>
                          <a:spcPct val="100000"/>
                        </a:lnSpc>
                        <a:spcAft>
                          <a:spcPts val="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sales - specify which regions, which consumers, </a:t>
                      </a:r>
                      <a:r>
                        <a:rPr lang="en-US" sz="2400" b="1"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inwhich</a:t>
                      </a: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countries abroad are expected to be supplied, whether similar, interchangeable or complementary products are available on the market.</a:t>
                      </a:r>
                      <a:endPar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a:txBody>
                    <a:bodyPr/>
                    <a:lstStyle/>
                    <a:p>
                      <a:pPr algn="l">
                        <a:lnSpc>
                          <a:spcPct val="100000"/>
                        </a:lnSpc>
                        <a:spcAft>
                          <a:spcPts val="0"/>
                        </a:spcAft>
                      </a:pP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Specify the relevant data listed in the </a:t>
                      </a:r>
                      <a:r>
                        <a:rPr lang="en-US" sz="2400" b="0"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cell.Representatives</a:t>
                      </a: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of SMEs is filled at </a:t>
                      </a:r>
                      <a:r>
                        <a:rPr lang="en-US" sz="2400" b="0"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will.Large</a:t>
                      </a: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investors are required to fill </a:t>
                      </a:r>
                      <a:r>
                        <a:rPr lang="en-US" sz="2400" b="0"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in.Note</a:t>
                      </a: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the Concept of a large investor is regulated by article 274 of the Entrepreneurial code of the Republic of </a:t>
                      </a:r>
                      <a:r>
                        <a:rPr lang="en-US" sz="2400" b="0"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KazakhstanThe</a:t>
                      </a: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concepts of small and medium-sized businesses are regulated by article 24 of the Entrepreneurial code of the Republic of Kazakhstan.</a:t>
                      </a: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r>
              <a:tr h="513206">
                <a:tc gridSpan="2">
                  <a:txBody>
                    <a:bodyPr/>
                    <a:lstStyle/>
                    <a:p>
                      <a:pPr algn="ctr">
                        <a:lnSpc>
                          <a:spcPct val="100000"/>
                        </a:lnSpc>
                        <a:spcAft>
                          <a:spcPts val="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5. Socio-economic and environmental impacts include:</a:t>
                      </a:r>
                      <a:endParaRPr lang="ru-RU"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hMerge="1">
                  <a:txBody>
                    <a:bodyPr/>
                    <a:lstStyle/>
                    <a:p>
                      <a:pPr algn="l">
                        <a:lnSpc>
                          <a:spcPct val="100000"/>
                        </a:lnSpc>
                        <a:spcAft>
                          <a:spcPts val="0"/>
                        </a:spcAft>
                      </a:pPr>
                      <a:endPar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r>
              <a:tr h="513206">
                <a:tc>
                  <a:txBody>
                    <a:bodyPr/>
                    <a:lstStyle/>
                    <a:p>
                      <a:pPr algn="l">
                        <a:lnSpc>
                          <a:spcPct val="100000"/>
                        </a:lnSpc>
                        <a:spcAft>
                          <a:spcPts val="0"/>
                        </a:spcAft>
                      </a:pP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direct participants of the investment </a:t>
                      </a:r>
                      <a:r>
                        <a:rPr lang="en-US" sz="2400" b="1"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project:designer</a:t>
                      </a:r>
                      <a:r>
                        <a:rPr lang="en-US" sz="2400" b="1"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General contractor, contractor, subcontractor or contractor of services in the field of architectural, urban planning and construction activities (including survey and design activities, engineering services), equipment supplier, supplier of raw materials, intermediaries;</a:t>
                      </a:r>
                      <a:endParaRPr lang="ru-RU" sz="2400" b="1"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76200" marR="76200" marT="76200" marB="76200"/>
                </a:tc>
                <a:tc>
                  <a:txBody>
                    <a:bodyPr/>
                    <a:lstStyle/>
                    <a:p>
                      <a:pPr algn="l">
                        <a:lnSpc>
                          <a:spcPct val="100000"/>
                        </a:lnSpc>
                        <a:spcAft>
                          <a:spcPts val="0"/>
                        </a:spcAft>
                      </a:pP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This section is filled in by the applicants carrying out the investment priority </a:t>
                      </a:r>
                      <a:r>
                        <a:rPr lang="en-US" sz="2400" b="0" i="0" u="none" strike="noStrike" cap="none" spc="0" baseline="0" dirty="0" err="1"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project.The</a:t>
                      </a:r>
                      <a:r>
                        <a:rPr lang="en-US" sz="2400" b="0" i="0" u="none" strike="noStrike" cap="none" spc="0" baseline="0" dirty="0" smtClean="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data listed in the first subparagraph of the relevant paragraph shall be indicated.</a:t>
                      </a: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p>
                    <a:p>
                      <a:pPr algn="l">
                        <a:lnSpc>
                          <a:spcPct val="100000"/>
                        </a:lnSpc>
                        <a:spcAft>
                          <a:spcPts val="0"/>
                        </a:spcAft>
                      </a:pPr>
                      <a:r>
                        <a:rPr lang="ru-RU" sz="2400" b="0" i="0" u="none" strike="noStrike" cap="none" spc="0" baseline="0" dirty="0">
                          <a:ln>
                            <a:noFill/>
                          </a:ln>
                          <a:solidFill>
                            <a:schemeClr val="tx1"/>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p>
                  </a:txBody>
                  <a:tcPr marL="76200" marR="76200" marT="76200" marB="76200"/>
                </a:tc>
              </a:tr>
            </a:tbl>
          </a:graphicData>
        </a:graphic>
      </p:graphicFrame>
    </p:spTree>
    <p:extLst>
      <p:ext uri="{BB962C8B-B14F-4D97-AF65-F5344CB8AC3E}">
        <p14:creationId xmlns:p14="http://schemas.microsoft.com/office/powerpoint/2010/main" xmlns="" val="1629693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222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xmlns="" val="653409246"/>
              </p:ext>
            </p:extLst>
          </p:nvPr>
        </p:nvGraphicFramePr>
        <p:xfrm>
          <a:off x="1688476" y="1745871"/>
          <a:ext cx="20726514" cy="7955149"/>
        </p:xfrm>
        <a:graphic>
          <a:graphicData uri="http://schemas.openxmlformats.org/drawingml/2006/table">
            <a:tbl>
              <a:tblPr firstRow="1" bandRow="1">
                <a:tableStyleId>{5940675A-B579-460E-94D1-54222C63F5DA}</a:tableStyleId>
              </a:tblPr>
              <a:tblGrid>
                <a:gridCol w="9287887"/>
                <a:gridCol w="11438627"/>
              </a:tblGrid>
              <a:tr h="538402">
                <a:tc>
                  <a:txBody>
                    <a:bodyPr/>
                    <a:lstStyle/>
                    <a:p>
                      <a:pPr algn="l">
                        <a:lnSpc>
                          <a:spcPct val="107000"/>
                        </a:lnSpc>
                        <a:spcAft>
                          <a:spcPts val="1200"/>
                        </a:spcAft>
                      </a:pPr>
                      <a:r>
                        <a:rPr lang="en-US" sz="2400" b="1" dirty="0" smtClean="0">
                          <a:effectLst/>
                          <a:latin typeface="Calibri" panose="020F0502020204030204" pitchFamily="34" charset="0"/>
                          <a:ea typeface="Times New Roman" panose="02020603050405020304" pitchFamily="18" charset="0"/>
                          <a:cs typeface="Calibri" panose="020F0502020204030204" pitchFamily="34" charset="0"/>
                        </a:rPr>
                        <a:t>2) the need for the project workforce (number) in the form of Annex 2 to the Requirements for the preparation of the business plan;</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c>
                  <a:txBody>
                    <a:bodyPr/>
                    <a:lstStyle/>
                    <a:p>
                      <a:pPr algn="l">
                        <a:lnSpc>
                          <a:spcPct val="107000"/>
                        </a:lnSpc>
                        <a:spcAft>
                          <a:spcPts val="1200"/>
                        </a:spcAft>
                      </a:pP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This point is filled in under two conditions:- implementation of the investment priority project;- the need to attract foreign labor without quotas and </a:t>
                      </a:r>
                      <a:r>
                        <a:rPr lang="en-US" sz="2400" b="0" dirty="0" err="1" smtClean="0">
                          <a:effectLst/>
                          <a:latin typeface="Calibri" panose="020F0502020204030204" pitchFamily="34" charset="0"/>
                          <a:ea typeface="Times New Roman" panose="02020603050405020304" pitchFamily="18" charset="0"/>
                          <a:cs typeface="Calibri" panose="020F0502020204030204" pitchFamily="34" charset="0"/>
                        </a:rPr>
                        <a:t>permits;Thus</a:t>
                      </a: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 these data shall be reflected in point 20 of section 3 of the </a:t>
                      </a:r>
                      <a:r>
                        <a:rPr lang="en-US" sz="2400" b="0" dirty="0" err="1" smtClean="0">
                          <a:effectLst/>
                          <a:latin typeface="Calibri" panose="020F0502020204030204" pitchFamily="34" charset="0"/>
                          <a:ea typeface="Times New Roman" panose="02020603050405020304" pitchFamily="18" charset="0"/>
                          <a:cs typeface="Calibri" panose="020F0502020204030204" pitchFamily="34" charset="0"/>
                        </a:rPr>
                        <a:t>Application.The</a:t>
                      </a:r>
                      <a:r>
                        <a:rPr lang="en-US" sz="2400" b="0" dirty="0" smtClean="0">
                          <a:effectLst/>
                          <a:latin typeface="Calibri" panose="020F0502020204030204" pitchFamily="34" charset="0"/>
                          <a:ea typeface="Times New Roman" panose="02020603050405020304" pitchFamily="18" charset="0"/>
                          <a:cs typeface="Calibri" panose="020F0502020204030204" pitchFamily="34" charset="0"/>
                        </a:rPr>
                        <a:t> need for human resources is filled in the form in accordance with Annex 3, broken down by local and foreign personnel involved, and the period of attraction of personnel: at the time of construction, after commissioning.</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76200" marR="76200" marT="76200" marB="76200"/>
                </a:tc>
              </a:tr>
              <a:tr h="2696525">
                <a:tc>
                  <a:txBody>
                    <a:bodyPr/>
                    <a:lstStyle/>
                    <a:p>
                      <a:pPr algn="just">
                        <a:lnSpc>
                          <a:spcPct val="115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3) distribution of functional duties of the attracted foreign labor force (is filled at implementation of the investment priority project);*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15000"/>
                        </a:lnSpc>
                        <a:spcAft>
                          <a:spcPts val="0"/>
                        </a:spcAft>
                      </a:pPr>
                      <a:r>
                        <a:rPr lang="en-US" sz="2400" b="0" dirty="0" smtClean="0">
                          <a:effectLst/>
                          <a:latin typeface="Calibri" panose="020F0502020204030204" pitchFamily="34" charset="0"/>
                          <a:ea typeface="Calibri" panose="020F0502020204030204" pitchFamily="34" charset="0"/>
                          <a:cs typeface="Calibri" panose="020F0502020204030204" pitchFamily="34" charset="0"/>
                        </a:rPr>
                        <a:t>This point is filled in under two conditions:- implementation of the investment priority project;- the need to attract foreign labor without quotas and permits;</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425428">
                <a:tc>
                  <a:txBody>
                    <a:bodyPr/>
                    <a:lstStyle/>
                    <a:p>
                      <a:pPr algn="just">
                        <a:lnSpc>
                          <a:spcPct val="115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4) the need for workers after commissioning, in the form of Annex 3 to the Requirements for the preparation of the business plan;</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15000"/>
                        </a:lnSpc>
                        <a:spcAft>
                          <a:spcPts val="0"/>
                        </a:spcAft>
                      </a:pPr>
                      <a:r>
                        <a:rPr lang="en-US" sz="2400" b="0" dirty="0" smtClean="0">
                          <a:effectLst/>
                          <a:latin typeface="Calibri" panose="020F0502020204030204" pitchFamily="34" charset="0"/>
                          <a:ea typeface="Calibri" panose="020F0502020204030204" pitchFamily="34" charset="0"/>
                          <a:cs typeface="Calibri" panose="020F0502020204030204" pitchFamily="34" charset="0"/>
                        </a:rPr>
                        <a:t>This point is filled in under two conditions:- implementation of the investment priority project;- the need to attract foreign labor without quotas and </a:t>
                      </a:r>
                      <a:r>
                        <a:rPr lang="en-US" sz="2400" b="0" dirty="0" err="1" smtClean="0">
                          <a:effectLst/>
                          <a:latin typeface="Calibri" panose="020F0502020204030204" pitchFamily="34" charset="0"/>
                          <a:ea typeface="Calibri" panose="020F0502020204030204" pitchFamily="34" charset="0"/>
                          <a:cs typeface="Calibri" panose="020F0502020204030204" pitchFamily="34" charset="0"/>
                        </a:rPr>
                        <a:t>permits;These</a:t>
                      </a:r>
                      <a:r>
                        <a:rPr lang="en-US" sz="2400" b="0" dirty="0" smtClean="0">
                          <a:effectLst/>
                          <a:latin typeface="Calibri" panose="020F0502020204030204" pitchFamily="34" charset="0"/>
                          <a:ea typeface="Calibri" panose="020F0502020204030204" pitchFamily="34" charset="0"/>
                          <a:cs typeface="Calibri" panose="020F0502020204030204" pitchFamily="34" charset="0"/>
                        </a:rPr>
                        <a:t> data should be checked against point 20 of section 3 of the Application</a:t>
                      </a:r>
                      <a:endParaRPr lang="ru-RU" sz="24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1538285">
                <a:tc>
                  <a:txBody>
                    <a:bodyPr/>
                    <a:lstStyle/>
                    <a:p>
                      <a:pPr algn="just">
                        <a:lnSpc>
                          <a:spcPct val="115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5) expected social effect in the implementation of the investment project;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15000"/>
                        </a:lnSpc>
                        <a:spcAft>
                          <a:spcPts val="0"/>
                        </a:spcAft>
                      </a:pPr>
                      <a:r>
                        <a:rPr lang="en-US" sz="2400" dirty="0" smtClean="0">
                          <a:effectLst/>
                          <a:latin typeface="Calibri" panose="020F0502020204030204" pitchFamily="34" charset="0"/>
                          <a:ea typeface="Calibri" panose="020F0502020204030204" pitchFamily="34" charset="0"/>
                          <a:cs typeface="Calibri" panose="020F0502020204030204" pitchFamily="34" charset="0"/>
                        </a:rPr>
                        <a:t>Social data are specified, including the preservation and (or) creation of jobs in the implementation of the investment project, training, potential import substitution.</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xmlns="" val="24176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222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xmlns="" val="2816645636"/>
              </p:ext>
            </p:extLst>
          </p:nvPr>
        </p:nvGraphicFramePr>
        <p:xfrm>
          <a:off x="1581150" y="1745871"/>
          <a:ext cx="20802296" cy="10769978"/>
        </p:xfrm>
        <a:graphic>
          <a:graphicData uri="http://schemas.openxmlformats.org/drawingml/2006/table">
            <a:tbl>
              <a:tblPr firstRow="1" bandRow="1">
                <a:tableStyleId>{5940675A-B579-460E-94D1-54222C63F5DA}</a:tableStyleId>
              </a:tblPr>
              <a:tblGrid>
                <a:gridCol w="9132892"/>
                <a:gridCol w="11669404"/>
              </a:tblGrid>
              <a:tr h="643821">
                <a:tc gridSpan="2">
                  <a:txBody>
                    <a:bodyPr/>
                    <a:lstStyle/>
                    <a:p>
                      <a:pPr marL="0" marR="0" lvl="0" indent="0" algn="ctr" defTabSz="825500" eaLnBrk="1" fontAlgn="auto" latinLnBrk="0" hangingPunct="1">
                        <a:lnSpc>
                          <a:spcPct val="107000"/>
                        </a:lnSpc>
                        <a:spcBef>
                          <a:spcPts val="0"/>
                        </a:spcBef>
                        <a:spcAft>
                          <a:spcPts val="1200"/>
                        </a:spcAft>
                        <a:buClrTx/>
                        <a:buSzTx/>
                        <a:buFontTx/>
                        <a:buNone/>
                        <a:tabLst/>
                        <a:defRPr/>
                      </a:pPr>
                      <a:r>
                        <a:rPr lang="en-US" sz="2400" b="0" i="0" u="none" strike="noStrike" cap="none" spc="0" baseline="0" dirty="0" smtClean="0">
                          <a:ln>
                            <a:noFill/>
                          </a:ln>
                          <a:solidFill>
                            <a:schemeClr val="tx1"/>
                          </a:solidFill>
                          <a:effectLst/>
                          <a:uFillTx/>
                          <a:latin typeface="+mn-lt"/>
                          <a:ea typeface="+mn-ea"/>
                          <a:cs typeface="+mn-cs"/>
                          <a:sym typeface="Helvetica Light"/>
                        </a:rPr>
                        <a:t>6. The financial section includes:</a:t>
                      </a:r>
                      <a:endParaRPr lang="ru-RU" sz="2400" b="0" i="0" u="none" strike="noStrike" cap="none" spc="0" baseline="0" dirty="0" smtClean="0">
                        <a:ln>
                          <a:noFill/>
                        </a:ln>
                        <a:solidFill>
                          <a:schemeClr val="tx1"/>
                        </a:solidFill>
                        <a:effectLst/>
                        <a:uFillTx/>
                        <a:latin typeface="+mn-lt"/>
                        <a:ea typeface="+mn-ea"/>
                        <a:cs typeface="+mn-cs"/>
                        <a:sym typeface="Helvetica Light"/>
                      </a:endParaRPr>
                    </a:p>
                  </a:txBody>
                  <a:tcPr marL="76200" marR="76200" marT="76200" marB="76200"/>
                </a:tc>
                <a:tc hMerge="1">
                  <a:txBody>
                    <a:bodyPr/>
                    <a:lstStyle/>
                    <a:p>
                      <a:pPr>
                        <a:lnSpc>
                          <a:spcPct val="107000"/>
                        </a:lnSpc>
                        <a:spcAft>
                          <a:spcPts val="1200"/>
                        </a:spcAft>
                      </a:pPr>
                      <a:endParaRPr lang="ru-RU"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76200" marR="76200" marT="76200" marB="76200"/>
                </a:tc>
              </a:tr>
              <a:tr h="1732292">
                <a:tc>
                  <a:txBody>
                    <a:bodyPr/>
                    <a:lstStyle/>
                    <a:p>
                      <a:pPr algn="just">
                        <a:lnSpc>
                          <a:spcPct val="100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1) cost of implementation of the investment project, sources of </a:t>
                      </a:r>
                      <a:r>
                        <a:rPr lang="en-US" sz="2400" b="1" dirty="0" err="1" smtClean="0">
                          <a:effectLst/>
                          <a:latin typeface="Calibri" panose="020F0502020204030204" pitchFamily="34" charset="0"/>
                          <a:ea typeface="Calibri" panose="020F0502020204030204" pitchFamily="34" charset="0"/>
                          <a:cs typeface="Calibri" panose="020F0502020204030204" pitchFamily="34" charset="0"/>
                        </a:rPr>
                        <a:t>financing:own</a:t>
                      </a:r>
                      <a:r>
                        <a:rPr lang="en-US" sz="2400" b="1" dirty="0" smtClean="0">
                          <a:effectLst/>
                          <a:latin typeface="Calibri" panose="020F0502020204030204" pitchFamily="34" charset="0"/>
                          <a:ea typeface="Calibri" panose="020F0502020204030204" pitchFamily="34" charset="0"/>
                          <a:cs typeface="Calibri" panose="020F0502020204030204" pitchFamily="34" charset="0"/>
                        </a:rPr>
                        <a:t> </a:t>
                      </a:r>
                      <a:r>
                        <a:rPr lang="en-US" sz="2400" b="1" dirty="0" err="1" smtClean="0">
                          <a:effectLst/>
                          <a:latin typeface="Calibri" panose="020F0502020204030204" pitchFamily="34" charset="0"/>
                          <a:ea typeface="Calibri" panose="020F0502020204030204" pitchFamily="34" charset="0"/>
                          <a:cs typeface="Calibri" panose="020F0502020204030204" pitchFamily="34" charset="0"/>
                        </a:rPr>
                        <a:t>funds;own</a:t>
                      </a:r>
                      <a:r>
                        <a:rPr lang="en-US" sz="2400" b="1" dirty="0" smtClean="0">
                          <a:effectLst/>
                          <a:latin typeface="Calibri" panose="020F0502020204030204" pitchFamily="34" charset="0"/>
                          <a:ea typeface="Calibri" panose="020F0502020204030204" pitchFamily="34" charset="0"/>
                          <a:cs typeface="Calibri" panose="020F0502020204030204" pitchFamily="34" charset="0"/>
                        </a:rPr>
                        <a:t> funds;</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0000"/>
                        </a:lnSpc>
                        <a:spcAft>
                          <a:spcPts val="0"/>
                        </a:spcAft>
                      </a:pPr>
                      <a:r>
                        <a:rPr lang="en-US" sz="2400" dirty="0" smtClean="0">
                          <a:effectLst/>
                          <a:latin typeface="Calibri" panose="020F0502020204030204" pitchFamily="34" charset="0"/>
                          <a:ea typeface="Calibri" panose="020F0502020204030204" pitchFamily="34" charset="0"/>
                          <a:cs typeface="Calibri" panose="020F0502020204030204" pitchFamily="34" charset="0"/>
                        </a:rPr>
                        <a:t>Sources of financing of the project are </a:t>
                      </a:r>
                      <a:r>
                        <a:rPr lang="en-US" sz="2400" dirty="0" err="1" smtClean="0">
                          <a:effectLst/>
                          <a:latin typeface="Calibri" panose="020F0502020204030204" pitchFamily="34" charset="0"/>
                          <a:ea typeface="Calibri" panose="020F0502020204030204" pitchFamily="34" charset="0"/>
                          <a:cs typeface="Calibri" panose="020F0502020204030204" pitchFamily="34" charset="0"/>
                        </a:rPr>
                        <a:t>specified:amount</a:t>
                      </a:r>
                      <a:r>
                        <a:rPr lang="en-US" sz="2400" dirty="0" smtClean="0">
                          <a:effectLst/>
                          <a:latin typeface="Calibri" panose="020F0502020204030204" pitchFamily="34" charset="0"/>
                          <a:ea typeface="Calibri" panose="020F0502020204030204" pitchFamily="34" charset="0"/>
                          <a:cs typeface="Calibri" panose="020F0502020204030204" pitchFamily="34" charset="0"/>
                        </a:rPr>
                        <a:t> of investments invested from own </a:t>
                      </a:r>
                      <a:r>
                        <a:rPr lang="en-US" sz="2400" dirty="0" err="1" smtClean="0">
                          <a:effectLst/>
                          <a:latin typeface="Calibri" panose="020F0502020204030204" pitchFamily="34" charset="0"/>
                          <a:ea typeface="Calibri" panose="020F0502020204030204" pitchFamily="34" charset="0"/>
                          <a:cs typeface="Calibri" panose="020F0502020204030204" pitchFamily="34" charset="0"/>
                        </a:rPr>
                        <a:t>funds;These</a:t>
                      </a:r>
                      <a:r>
                        <a:rPr lang="en-US" sz="2400" dirty="0" smtClean="0">
                          <a:effectLst/>
                          <a:latin typeface="Calibri" panose="020F0502020204030204" pitchFamily="34" charset="0"/>
                          <a:ea typeface="Calibri" panose="020F0502020204030204" pitchFamily="34" charset="0"/>
                          <a:cs typeface="Calibri" panose="020F0502020204030204" pitchFamily="34" charset="0"/>
                        </a:rPr>
                        <a:t> data should be checked against the subparagraph 1 point 12 of section 2 of the Application</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966821">
                <a:tc>
                  <a:txBody>
                    <a:bodyPr/>
                    <a:lstStyle/>
                    <a:p>
                      <a:pPr algn="just">
                        <a:lnSpc>
                          <a:spcPct val="115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borrowed funds (loans or borrowed funds of economic entities) and / or grant;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0000"/>
                        </a:lnSpc>
                        <a:spcAft>
                          <a:spcPts val="0"/>
                        </a:spcAft>
                      </a:pPr>
                      <a:r>
                        <a:rPr lang="en-US" sz="2400" dirty="0" smtClean="0">
                          <a:effectLst/>
                          <a:latin typeface="Calibri" panose="020F0502020204030204" pitchFamily="34" charset="0"/>
                          <a:ea typeface="Calibri" panose="020F0502020204030204" pitchFamily="34" charset="0"/>
                          <a:cs typeface="Calibri" panose="020F0502020204030204" pitchFamily="34" charset="0"/>
                        </a:rPr>
                        <a:t>amount of investments made from borrowed </a:t>
                      </a:r>
                      <a:r>
                        <a:rPr lang="en-US" sz="2400" dirty="0" err="1" smtClean="0">
                          <a:effectLst/>
                          <a:latin typeface="Calibri" panose="020F0502020204030204" pitchFamily="34" charset="0"/>
                          <a:ea typeface="Calibri" panose="020F0502020204030204" pitchFamily="34" charset="0"/>
                          <a:cs typeface="Calibri" panose="020F0502020204030204" pitchFamily="34" charset="0"/>
                        </a:rPr>
                        <a:t>funds;These</a:t>
                      </a:r>
                      <a:r>
                        <a:rPr lang="en-US" sz="2400" dirty="0" smtClean="0">
                          <a:effectLst/>
                          <a:latin typeface="Calibri" panose="020F0502020204030204" pitchFamily="34" charset="0"/>
                          <a:ea typeface="Calibri" panose="020F0502020204030204" pitchFamily="34" charset="0"/>
                          <a:cs typeface="Calibri" panose="020F0502020204030204" pitchFamily="34" charset="0"/>
                        </a:rPr>
                        <a:t> data should be checked against the subparagraph 1 point 12 of section 2 of the Application</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1821385">
                <a:tc>
                  <a:txBody>
                    <a:bodyPr/>
                    <a:lstStyle/>
                    <a:p>
                      <a:pPr algn="just">
                        <a:lnSpc>
                          <a:spcPct val="115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budgetary funds;</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0000"/>
                        </a:lnSpc>
                        <a:spcAft>
                          <a:spcPts val="0"/>
                        </a:spcAft>
                      </a:pPr>
                      <a:r>
                        <a:rPr lang="en-US" sz="2400" dirty="0" smtClean="0">
                          <a:effectLst/>
                          <a:latin typeface="Calibri" panose="020F0502020204030204" pitchFamily="34" charset="0"/>
                          <a:ea typeface="Calibri" panose="020F0502020204030204" pitchFamily="34" charset="0"/>
                          <a:cs typeface="Calibri" panose="020F0502020204030204" pitchFamily="34" charset="0"/>
                        </a:rPr>
                        <a:t>the amount of investment invested from the budget. Note: the Concept of budget funds is regulated by article 3 of the Budget code of the Republic of </a:t>
                      </a:r>
                      <a:r>
                        <a:rPr lang="en-US" sz="2400" dirty="0" err="1" smtClean="0">
                          <a:effectLst/>
                          <a:latin typeface="Calibri" panose="020F0502020204030204" pitchFamily="34" charset="0"/>
                          <a:ea typeface="Calibri" panose="020F0502020204030204" pitchFamily="34" charset="0"/>
                          <a:cs typeface="Calibri" panose="020F0502020204030204" pitchFamily="34" charset="0"/>
                        </a:rPr>
                        <a:t>Kazakhstan.These</a:t>
                      </a:r>
                      <a:r>
                        <a:rPr lang="en-US" sz="2400" dirty="0" smtClean="0">
                          <a:effectLst/>
                          <a:latin typeface="Calibri" panose="020F0502020204030204" pitchFamily="34" charset="0"/>
                          <a:ea typeface="Calibri" panose="020F0502020204030204" pitchFamily="34" charset="0"/>
                          <a:cs typeface="Calibri" panose="020F0502020204030204" pitchFamily="34" charset="0"/>
                        </a:rPr>
                        <a:t> data should be checked against the subparagraph 1 point 12 of section 2 of the Application</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1821385">
                <a:tc>
                  <a:txBody>
                    <a:bodyPr/>
                    <a:lstStyle/>
                    <a:p>
                      <a:pPr algn="just">
                        <a:lnSpc>
                          <a:spcPct val="100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2) financial </a:t>
                      </a:r>
                      <a:r>
                        <a:rPr lang="en-US" sz="2400" b="1" dirty="0" err="1" smtClean="0">
                          <a:effectLst/>
                          <a:latin typeface="Calibri" panose="020F0502020204030204" pitchFamily="34" charset="0"/>
                          <a:ea typeface="Calibri" panose="020F0502020204030204" pitchFamily="34" charset="0"/>
                          <a:cs typeface="Calibri" panose="020F0502020204030204" pitchFamily="34" charset="0"/>
                        </a:rPr>
                        <a:t>analysis:financial</a:t>
                      </a:r>
                      <a:r>
                        <a:rPr lang="en-US" sz="2400" b="1" dirty="0" smtClean="0">
                          <a:effectLst/>
                          <a:latin typeface="Calibri" panose="020F0502020204030204" pitchFamily="34" charset="0"/>
                          <a:ea typeface="Calibri" panose="020F0502020204030204" pitchFamily="34" charset="0"/>
                          <a:cs typeface="Calibri" panose="020F0502020204030204" pitchFamily="34" charset="0"/>
                        </a:rPr>
                        <a:t> model of the project, including the calculation of models excluding investment preferences and taking into account the relevant investment preferences;</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00000"/>
                        </a:lnSpc>
                        <a:spcAft>
                          <a:spcPts val="0"/>
                        </a:spcAft>
                      </a:pPr>
                      <a:r>
                        <a:rPr lang="en-US" sz="2400" dirty="0" smtClean="0">
                          <a:effectLst/>
                          <a:latin typeface="Calibri" panose="020F0502020204030204" pitchFamily="34" charset="0"/>
                          <a:ea typeface="Calibri" panose="020F0502020204030204" pitchFamily="34" charset="0"/>
                          <a:cs typeface="Calibri" panose="020F0502020204030204" pitchFamily="34" charset="0"/>
                        </a:rPr>
                        <a:t>Calculation of the amount of expenses excluding investment preferences and taking into account the relevant investment preferences</a:t>
                      </a:r>
                      <a:endParaRPr lang="ru-RU" sz="24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r>
              <a:tr h="1821385">
                <a:tc>
                  <a:txBody>
                    <a:bodyPr/>
                    <a:lstStyle/>
                    <a:p>
                      <a:pPr algn="just">
                        <a:lnSpc>
                          <a:spcPct val="115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net present value for the life cycle of the project;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lnSpc>
                          <a:spcPct val="100000"/>
                        </a:lnSpc>
                        <a:spcAft>
                          <a:spcPts val="0"/>
                        </a:spcAft>
                      </a:pPr>
                      <a:r>
                        <a:rPr lang="en-US" sz="2400" dirty="0" smtClean="0">
                          <a:effectLst/>
                          <a:latin typeface="Calibri" panose="020F0502020204030204" pitchFamily="34" charset="0"/>
                          <a:ea typeface="Consolas" panose="020B0609020204030204" pitchFamily="49" charset="0"/>
                          <a:cs typeface="Calibri" panose="020F0502020204030204" pitchFamily="34" charset="0"/>
                        </a:rPr>
                        <a:t>NPV — net present value, CF-cash flows, R - % rate, cost of capital, 0,1,2,3,4-number of time periods from now. Example: - http://www.glazavezde.ru/kalkulyator-dlya-rascheta-npv-irr.html financial calculator</a:t>
                      </a:r>
                      <a:endParaRPr lang="ru-RU" sz="2400" dirty="0">
                        <a:effectLst/>
                        <a:latin typeface="Calibri" panose="020F0502020204030204" pitchFamily="34" charset="0"/>
                        <a:ea typeface="Consolas" panose="020B0609020204030204" pitchFamily="49" charset="0"/>
                        <a:cs typeface="Calibri" panose="020F0502020204030204" pitchFamily="34" charset="0"/>
                      </a:endParaRPr>
                    </a:p>
                  </a:txBody>
                  <a:tcPr marL="68580" marR="68580" marT="0" marB="0"/>
                </a:tc>
              </a:tr>
              <a:tr h="1962889">
                <a:tc>
                  <a:txBody>
                    <a:bodyPr/>
                    <a:lstStyle/>
                    <a:p>
                      <a:pPr algn="just">
                        <a:lnSpc>
                          <a:spcPct val="115000"/>
                        </a:lnSpc>
                        <a:spcAft>
                          <a:spcPts val="0"/>
                        </a:spcAft>
                      </a:pPr>
                      <a:r>
                        <a:rPr lang="en-US" sz="2400" b="1" dirty="0" smtClean="0">
                          <a:effectLst/>
                          <a:latin typeface="Calibri" panose="020F0502020204030204" pitchFamily="34" charset="0"/>
                          <a:ea typeface="Calibri" panose="020F0502020204030204" pitchFamily="34" charset="0"/>
                          <a:cs typeface="Calibri" panose="020F0502020204030204" pitchFamily="34" charset="0"/>
                        </a:rPr>
                        <a:t>internal rate of return for the life cycle of the project;</a:t>
                      </a:r>
                      <a:endParaRPr lang="ru-RU" sz="2400" b="1"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l">
                        <a:lnSpc>
                          <a:spcPct val="115000"/>
                        </a:lnSpc>
                        <a:spcAft>
                          <a:spcPts val="0"/>
                        </a:spcAft>
                      </a:pPr>
                      <a:r>
                        <a:rPr lang="en-US" sz="2400" i="1" dirty="0" smtClean="0">
                          <a:solidFill>
                            <a:srgbClr val="333333"/>
                          </a:solidFill>
                          <a:effectLst/>
                          <a:latin typeface="Calibri" panose="020F0502020204030204" pitchFamily="34" charset="0"/>
                          <a:ea typeface="Consolas" panose="020B0609020204030204" pitchFamily="49" charset="0"/>
                          <a:cs typeface="Calibri" panose="020F0502020204030204" pitchFamily="34" charset="0"/>
                        </a:rPr>
                        <a:t>r1 - the value of the selected discount rate at which </a:t>
                      </a:r>
                      <a:r>
                        <a:rPr lang="en-US" sz="2400" i="1" dirty="0" err="1" smtClean="0">
                          <a:solidFill>
                            <a:srgbClr val="333333"/>
                          </a:solidFill>
                          <a:effectLst/>
                          <a:latin typeface="Calibri" panose="020F0502020204030204" pitchFamily="34" charset="0"/>
                          <a:ea typeface="Consolas" panose="020B0609020204030204" pitchFamily="49" charset="0"/>
                          <a:cs typeface="Calibri" panose="020F0502020204030204" pitchFamily="34" charset="0"/>
                        </a:rPr>
                        <a:t>Npv</a:t>
                      </a:r>
                      <a:r>
                        <a:rPr lang="en-US" sz="2400" i="1" dirty="0" smtClean="0">
                          <a:solidFill>
                            <a:srgbClr val="333333"/>
                          </a:solidFill>
                          <a:effectLst/>
                          <a:latin typeface="Calibri" panose="020F0502020204030204" pitchFamily="34" charset="0"/>
                          <a:ea typeface="Consolas" panose="020B0609020204030204" pitchFamily="49" charset="0"/>
                          <a:cs typeface="Calibri" panose="020F0502020204030204" pitchFamily="34" charset="0"/>
                        </a:rPr>
                        <a:t> &gt; 0 (</a:t>
                      </a:r>
                      <a:r>
                        <a:rPr lang="en-US" sz="2400" i="1" dirty="0" err="1" smtClean="0">
                          <a:solidFill>
                            <a:srgbClr val="333333"/>
                          </a:solidFill>
                          <a:effectLst/>
                          <a:latin typeface="Calibri" panose="020F0502020204030204" pitchFamily="34" charset="0"/>
                          <a:ea typeface="Consolas" panose="020B0609020204030204" pitchFamily="49" charset="0"/>
                          <a:cs typeface="Calibri" panose="020F0502020204030204" pitchFamily="34" charset="0"/>
                        </a:rPr>
                        <a:t>Npv</a:t>
                      </a:r>
                      <a:r>
                        <a:rPr lang="en-US" sz="2400" i="1" dirty="0" smtClean="0">
                          <a:solidFill>
                            <a:srgbClr val="333333"/>
                          </a:solidFill>
                          <a:effectLst/>
                          <a:latin typeface="Calibri" panose="020F0502020204030204" pitchFamily="34" charset="0"/>
                          <a:ea typeface="Consolas" panose="020B0609020204030204" pitchFamily="49" charset="0"/>
                          <a:cs typeface="Calibri" panose="020F0502020204030204" pitchFamily="34" charset="0"/>
                        </a:rPr>
                        <a:t> &lt; 0); r2 - value of the selected discount rate at which NPV2 &lt; 0 (7VPV2 &gt; 0). Example: - http://www.glazavezde.ru/kalkulyator-dlya-rascheta-npv-irr.html financial calculator</a:t>
                      </a:r>
                      <a:endParaRPr lang="ru-RU" sz="2400" dirty="0">
                        <a:effectLst/>
                        <a:latin typeface="Calibri" panose="020F0502020204030204" pitchFamily="34" charset="0"/>
                        <a:ea typeface="Consolas" panose="020B0609020204030204" pitchFamily="49" charset="0"/>
                        <a:cs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xmlns="" val="662506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2221" y="2755833"/>
            <a:ext cx="20863520" cy="9093031"/>
          </a:xfrm>
        </p:spPr>
        <p:txBody>
          <a:bodyPr/>
          <a:lstStyle/>
          <a:p>
            <a:endParaRPr lang="ru-RU" dirty="0"/>
          </a:p>
          <a:p>
            <a:endParaRPr lang="ru-RU" dirty="0"/>
          </a:p>
        </p:txBody>
      </p:sp>
      <p:graphicFrame>
        <p:nvGraphicFramePr>
          <p:cNvPr id="7" name="Таблица 6"/>
          <p:cNvGraphicFramePr>
            <a:graphicFrameLocks noGrp="1"/>
          </p:cNvGraphicFramePr>
          <p:nvPr>
            <p:extLst>
              <p:ext uri="{D42A27DB-BD31-4B8C-83A1-F6EECF244321}">
                <p14:modId xmlns:p14="http://schemas.microsoft.com/office/powerpoint/2010/main" xmlns="" val="4229457275"/>
              </p:ext>
            </p:extLst>
          </p:nvPr>
        </p:nvGraphicFramePr>
        <p:xfrm>
          <a:off x="1581150" y="1745871"/>
          <a:ext cx="20802296" cy="4797824"/>
        </p:xfrm>
        <a:graphic>
          <a:graphicData uri="http://schemas.openxmlformats.org/drawingml/2006/table">
            <a:tbl>
              <a:tblPr firstRow="1" bandRow="1">
                <a:tableStyleId>{5940675A-B579-460E-94D1-54222C63F5DA}</a:tableStyleId>
              </a:tblPr>
              <a:tblGrid>
                <a:gridCol w="9132892"/>
                <a:gridCol w="11669404"/>
              </a:tblGrid>
              <a:tr h="1425128">
                <a:tc>
                  <a:txBody>
                    <a:bodyPr/>
                    <a:lstStyle/>
                    <a:p>
                      <a:pPr algn="just">
                        <a:lnSpc>
                          <a:spcPct val="115000"/>
                        </a:lnSpc>
                        <a:spcAft>
                          <a:spcPts val="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project payback period (simple and discounted);</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ru-RU" sz="2400" dirty="0">
                          <a:effectLst/>
                          <a:latin typeface="Consolas" panose="020B0609020204030204" pitchFamily="49" charset="0"/>
                          <a:ea typeface="Consolas" panose="020B0609020204030204" pitchFamily="49" charset="0"/>
                          <a:cs typeface="Consolas" panose="020B0609020204030204" pitchFamily="49" charset="0"/>
                        </a:rPr>
                        <a:t> </a:t>
                      </a:r>
                      <a:r>
                        <a:rPr lang="en-US" sz="2400" dirty="0" smtClean="0">
                          <a:effectLst/>
                          <a:latin typeface="Times New Roman" panose="02020603050405020304" pitchFamily="18" charset="0"/>
                          <a:ea typeface="Consolas" panose="020B0609020204030204" pitchFamily="49" charset="0"/>
                          <a:cs typeface="Consolas" panose="020B0609020204030204" pitchFamily="49" charset="0"/>
                        </a:rPr>
                        <a:t>Simple payback period of the project: PP - payback rate of the investment project; Io - the size of the initial investment; P-the annual flow of money  Discounted payback period: where, n - the number of periods; </a:t>
                      </a:r>
                      <a:r>
                        <a:rPr lang="en-US" sz="2400" dirty="0" err="1" smtClean="0">
                          <a:effectLst/>
                          <a:latin typeface="Times New Roman" panose="02020603050405020304" pitchFamily="18" charset="0"/>
                          <a:ea typeface="Consolas" panose="020B0609020204030204" pitchFamily="49" charset="0"/>
                          <a:cs typeface="Consolas" panose="020B0609020204030204" pitchFamily="49" charset="0"/>
                        </a:rPr>
                        <a:t>CFt</a:t>
                      </a:r>
                      <a:r>
                        <a:rPr lang="en-US" sz="2400" dirty="0" smtClean="0">
                          <a:effectLst/>
                          <a:latin typeface="Times New Roman" panose="02020603050405020304" pitchFamily="18" charset="0"/>
                          <a:ea typeface="Consolas" panose="020B0609020204030204" pitchFamily="49" charset="0"/>
                          <a:cs typeface="Consolas" panose="020B0609020204030204" pitchFamily="49" charset="0"/>
                        </a:rPr>
                        <a:t>-cash inflow in period t; r-barrier rate (discount rate); Io - the value of the initial investment in the zero period.</a:t>
                      </a:r>
                      <a:endParaRPr lang="ru-RU" sz="2400" dirty="0">
                        <a:effectLst/>
                        <a:latin typeface="Consolas" panose="020B0609020204030204" pitchFamily="49" charset="0"/>
                        <a:ea typeface="Consolas" panose="020B0609020204030204" pitchFamily="49" charset="0"/>
                        <a:cs typeface="Consolas" panose="020B0609020204030204" pitchFamily="49" charset="0"/>
                      </a:endParaRPr>
                    </a:p>
                  </a:txBody>
                  <a:tcPr marL="68580" marR="68580" marT="0" marB="0"/>
                </a:tc>
              </a:tr>
              <a:tr h="1022475">
                <a:tc>
                  <a:txBody>
                    <a:bodyPr/>
                    <a:lstStyle/>
                    <a:p>
                      <a:pPr algn="just">
                        <a:lnSpc>
                          <a:spcPct val="115000"/>
                        </a:lnSpc>
                        <a:spcAft>
                          <a:spcPts val="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simple rate of return (profitability);</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Simple rate of return= Net profit for the year/ Investment costs</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121047">
                <a:tc>
                  <a:txBody>
                    <a:bodyPr/>
                    <a:lstStyle/>
                    <a:p>
                      <a:pPr algn="just">
                        <a:lnSpc>
                          <a:spcPct val="100000"/>
                        </a:lnSpc>
                        <a:spcAft>
                          <a:spcPts val="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calculation of conditional losses and revenues for the national and local budgets, in the form of Annex 4 to the Requirements of the business plan.</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0000"/>
                        </a:lnSpc>
                        <a:spcAft>
                          <a:spcPts val="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Conditional data on obligatory deductions to the budget at implementation of the investment project are specified</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2" name="Прямоугольник 1"/>
          <p:cNvSpPr/>
          <p:nvPr/>
        </p:nvSpPr>
        <p:spPr>
          <a:xfrm>
            <a:off x="1435149" y="8519993"/>
            <a:ext cx="20948297" cy="1077218"/>
          </a:xfrm>
          <a:prstGeom prst="rect">
            <a:avLst/>
          </a:prstGeom>
        </p:spPr>
        <p:txBody>
          <a:bodyPr wrap="square">
            <a:spAutoFit/>
          </a:bodyPr>
          <a:lstStyle/>
          <a:p>
            <a:pPr indent="252095" algn="just"/>
            <a:r>
              <a:rPr lang="en-US" sz="3200" dirty="0" smtClean="0">
                <a:latin typeface="Calibri" panose="020F0502020204030204" pitchFamily="34" charset="0"/>
                <a:ea typeface="Times New Roman" panose="02020603050405020304" pitchFamily="18" charset="0"/>
                <a:cs typeface="Calibri" panose="020F0502020204030204" pitchFamily="34" charset="0"/>
              </a:rPr>
              <a:t>The business plan of the investment project must be stitched and numbered, certified by the signature of the first head and the seal of the legal entity (if any).Note:* do not fill in the legal entities implementing the investment project.</a:t>
            </a:r>
            <a:endParaRPr lang="ru-RU" sz="3200" dirty="0">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xmlns="" val="244794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22091" y="2114550"/>
            <a:ext cx="20863520" cy="5099001"/>
          </a:xfrm>
        </p:spPr>
        <p:txBody>
          <a:bodyPr>
            <a:noAutofit/>
          </a:bodyPr>
          <a:lstStyle/>
          <a:p>
            <a:pPr>
              <a:lnSpc>
                <a:spcPct val="100000"/>
              </a:lnSpc>
            </a:pPr>
            <a:r>
              <a:rPr lang="en-US" sz="3200" b="1" dirty="0" smtClean="0">
                <a:solidFill>
                  <a:schemeClr val="tx1"/>
                </a:solidFill>
                <a:latin typeface="Calibri" panose="020F0502020204030204" pitchFamily="34" charset="0"/>
                <a:cs typeface="Calibri" panose="020F0502020204030204" pitchFamily="34" charset="0"/>
              </a:rPr>
              <a:t>Priority </a:t>
            </a:r>
            <a:r>
              <a:rPr lang="en-US" sz="3200" b="1" dirty="0" err="1" smtClean="0">
                <a:solidFill>
                  <a:schemeClr val="tx1"/>
                </a:solidFill>
                <a:latin typeface="Calibri" panose="020F0502020204030204" pitchFamily="34" charset="0"/>
                <a:cs typeface="Calibri" panose="020F0502020204030204" pitchFamily="34" charset="0"/>
              </a:rPr>
              <a:t>activities;Collecting</a:t>
            </a:r>
            <a:r>
              <a:rPr lang="en-US" sz="3200" b="1" dirty="0" smtClean="0">
                <a:solidFill>
                  <a:schemeClr val="tx1"/>
                </a:solidFill>
                <a:latin typeface="Calibri" panose="020F0502020204030204" pitchFamily="34" charset="0"/>
                <a:cs typeface="Calibri" panose="020F0502020204030204" pitchFamily="34" charset="0"/>
              </a:rPr>
              <a:t> documents and applying for investment </a:t>
            </a:r>
            <a:r>
              <a:rPr lang="en-US" sz="3200" b="1" dirty="0" err="1" smtClean="0">
                <a:solidFill>
                  <a:schemeClr val="tx1"/>
                </a:solidFill>
                <a:latin typeface="Calibri" panose="020F0502020204030204" pitchFamily="34" charset="0"/>
                <a:cs typeface="Calibri" panose="020F0502020204030204" pitchFamily="34" charset="0"/>
              </a:rPr>
              <a:t>preferences.Documents</a:t>
            </a:r>
            <a:r>
              <a:rPr lang="en-US" sz="3200" b="1" dirty="0" smtClean="0">
                <a:solidFill>
                  <a:schemeClr val="tx1"/>
                </a:solidFill>
                <a:latin typeface="Calibri" panose="020F0502020204030204" pitchFamily="34" charset="0"/>
                <a:cs typeface="Calibri" panose="020F0502020204030204" pitchFamily="34" charset="0"/>
              </a:rPr>
              <a:t> attached to the application:</a:t>
            </a:r>
            <a:endParaRPr lang="ru-RU" sz="3200" b="1" dirty="0" smtClean="0">
              <a:solidFill>
                <a:schemeClr val="tx1"/>
              </a:solidFill>
              <a:latin typeface="Calibri" panose="020F0502020204030204" pitchFamily="34" charset="0"/>
              <a:cs typeface="Calibri" panose="020F0502020204030204" pitchFamily="34" charset="0"/>
            </a:endParaRPr>
          </a:p>
          <a:p>
            <a:pPr>
              <a:lnSpc>
                <a:spcPct val="100000"/>
              </a:lnSpc>
            </a:pPr>
            <a:endParaRPr lang="ru-RU" sz="3200" b="1" dirty="0" smtClean="0">
              <a:solidFill>
                <a:schemeClr val="tx1"/>
              </a:solidFill>
              <a:latin typeface="Calibri" panose="020F0502020204030204" pitchFamily="34" charset="0"/>
              <a:cs typeface="Calibri" panose="020F0502020204030204" pitchFamily="34" charset="0"/>
            </a:endParaRPr>
          </a:p>
        </p:txBody>
      </p:sp>
      <p:sp>
        <p:nvSpPr>
          <p:cNvPr id="10" name="Прямоугольник 9"/>
          <p:cNvSpPr/>
          <p:nvPr/>
        </p:nvSpPr>
        <p:spPr>
          <a:xfrm>
            <a:off x="1322091" y="4664050"/>
            <a:ext cx="20863520" cy="5016758"/>
          </a:xfrm>
          <a:prstGeom prst="rect">
            <a:avLst/>
          </a:prstGeom>
        </p:spPr>
        <p:txBody>
          <a:bodyPr wrap="square">
            <a:spAutoFit/>
          </a:bodyPr>
          <a:lstStyle/>
          <a:p>
            <a:pPr fontAlgn="base"/>
            <a:r>
              <a:rPr lang="en-US" sz="3200" dirty="0" smtClean="0">
                <a:latin typeface="Calibri" panose="020F0502020204030204" pitchFamily="34" charset="0"/>
                <a:cs typeface="Calibri" panose="020F0502020204030204" pitchFamily="34" charset="0"/>
              </a:rPr>
              <a:t>1) certificates of state registration (re-registration) of a legal entity;2) a copy of the Charter of the legal entity, certified by the signature of the head and seal of the legal entity.3) the business plan of the investment project drawn up in accordance with the requirements established by the authorized investment body;4) documents confirming the size (cost) of the requested state natural grant by the legal entity of the Republic of Kazakhstan and preliminary approval of its provision;5) copies of the passport or identity document attracted foreign worker (with translation into Kazakh or Russian language) of labor agreement concluded between the employer and recruited foreign employee (translated into Kazakh or Russian language) of documents confirming his qualification and (or) education (with translation into Kazakh or Russian language).In the case that the application for provision of investment preferences provides for the granting of preferences on taxes and (or) investment subsidies, the investor represents the conclusion of state examination of pre-project and (or) project documentation, certified by signature, in the order determined by the legislation of the Republic of Kazakhstan.</a:t>
            </a:r>
            <a:endParaRPr lang="ru-RU" sz="3200" dirty="0">
              <a:latin typeface="Calibri" panose="020F0502020204030204" pitchFamily="34" charset="0"/>
              <a:cs typeface="Calibri" panose="020F0502020204030204" pitchFamily="34" charset="0"/>
            </a:endParaRPr>
          </a:p>
        </p:txBody>
      </p:sp>
      <p:sp>
        <p:nvSpPr>
          <p:cNvPr id="2" name="Прямоугольник 1"/>
          <p:cNvSpPr/>
          <p:nvPr/>
        </p:nvSpPr>
        <p:spPr>
          <a:xfrm>
            <a:off x="9169649" y="70359"/>
            <a:ext cx="5394425" cy="769441"/>
          </a:xfrm>
          <a:prstGeom prst="rect">
            <a:avLst/>
          </a:prstGeom>
        </p:spPr>
        <p:txBody>
          <a:bodyPr wrap="none">
            <a:spAutoFit/>
          </a:bodyPr>
          <a:lstStyle/>
          <a:p>
            <a:r>
              <a:rPr lang="en-US" dirty="0" smtClean="0"/>
              <a:t>How to conclude IR?</a:t>
            </a:r>
            <a:endParaRPr lang="ru-RU" dirty="0">
              <a:latin typeface="Cambria" panose="02040503050406030204" pitchFamily="18" charset="0"/>
            </a:endParaRPr>
          </a:p>
        </p:txBody>
      </p:sp>
    </p:spTree>
    <p:extLst>
      <p:ext uri="{BB962C8B-B14F-4D97-AF65-F5344CB8AC3E}">
        <p14:creationId xmlns:p14="http://schemas.microsoft.com/office/powerpoint/2010/main" xmlns="" val="139214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Объект 9"/>
          <p:cNvGraphicFramePr>
            <a:graphicFrameLocks noGrp="1"/>
          </p:cNvGraphicFramePr>
          <p:nvPr>
            <p:ph idx="1"/>
            <p:extLst>
              <p:ext uri="{D42A27DB-BD31-4B8C-83A1-F6EECF244321}">
                <p14:modId xmlns:p14="http://schemas.microsoft.com/office/powerpoint/2010/main" xmlns="" val="675367354"/>
              </p:ext>
            </p:extLst>
          </p:nvPr>
        </p:nvGraphicFramePr>
        <p:xfrm>
          <a:off x="1880394" y="1759788"/>
          <a:ext cx="20862924" cy="10429272"/>
        </p:xfrm>
        <a:graphic>
          <a:graphicData uri="http://schemas.openxmlformats.org/drawingml/2006/table">
            <a:tbl>
              <a:tblPr firstRow="1" bandRow="1">
                <a:tableStyleId>{5940675A-B579-460E-94D1-54222C63F5DA}</a:tableStyleId>
              </a:tblPr>
              <a:tblGrid>
                <a:gridCol w="1535543"/>
                <a:gridCol w="14301806"/>
                <a:gridCol w="5025575"/>
              </a:tblGrid>
              <a:tr h="1051477">
                <a:tc gridSpan="3">
                  <a:txBody>
                    <a:bodyPr/>
                    <a:lstStyle/>
                    <a:p>
                      <a:pPr>
                        <a:lnSpc>
                          <a:spcPct val="100000"/>
                        </a:lnSpc>
                        <a:spcAft>
                          <a:spcPts val="0"/>
                        </a:spcAft>
                      </a:pPr>
                      <a:r>
                        <a:rPr lang="en-US" sz="36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Chapter 1. Information about the legal entity of the Republic of Kazakhstan</a:t>
                      </a:r>
                      <a:endParaRPr lang="ru-RU" sz="3600" b="1" i="0" u="none" strike="noStrike" cap="none" spc="0" baseline="0" dirty="0">
                        <a:ln>
                          <a:noFill/>
                        </a:ln>
                        <a:solidFill>
                          <a:srgbClr val="FF0000"/>
                        </a:solidFill>
                        <a:effectLst/>
                        <a:uFillTx/>
                        <a:latin typeface="Calibri" panose="020F0502020204030204" pitchFamily="34" charset="0"/>
                        <a:ea typeface="Calibri" panose="020F0502020204030204" pitchFamily="34" charset="0"/>
                        <a:cs typeface="Times New Roman" panose="02020603050405020304" pitchFamily="18" charset="0"/>
                        <a:sym typeface="Helvetica Light"/>
                      </a:endParaRPr>
                    </a:p>
                  </a:txBody>
                  <a:tcPr marL="68580" marR="68580" marT="0" marB="0"/>
                </a:tc>
                <a:tc hMerge="1">
                  <a:txBody>
                    <a:bodyPr/>
                    <a:lstStyle/>
                    <a:p>
                      <a:pPr>
                        <a:lnSpc>
                          <a:spcPct val="107000"/>
                        </a:lnSpc>
                        <a:spcAft>
                          <a:spcPts val="0"/>
                        </a:spcAft>
                      </a:pPr>
                      <a:endParaRPr lang="ru-RU"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nSpc>
                          <a:spcPct val="107000"/>
                        </a:lnSpc>
                        <a:spcAft>
                          <a:spcPts val="0"/>
                        </a:spcAft>
                      </a:pP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64346">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Name of the legal entity of the Republic of Kazakhstan</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964324">
                <a:tc>
                  <a:txBody>
                    <a:bodyPr/>
                    <a:lstStyle/>
                    <a:p>
                      <a:pPr marL="0" marR="0" indent="0" algn="ctr" defTabSz="825500" eaLnBrk="1" latinLnBrk="0" hangingPunct="1">
                        <a:lnSpc>
                          <a:spcPct val="107000"/>
                        </a:lnSpc>
                        <a:spcBef>
                          <a:spcPts val="0"/>
                        </a:spcBef>
                        <a:spcAft>
                          <a:spcPts val="800"/>
                        </a:spcAft>
                        <a:buClrTx/>
                        <a:buSzTx/>
                        <a:buFontTx/>
                        <a:buNone/>
                        <a:tabLs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i="0" u="none" strike="noStrike" cap="none" spc="0" baseline="0" dirty="0">
                        <a:ln>
                          <a:noFill/>
                        </a:ln>
                        <a:solidFill>
                          <a:schemeClr val="tx1"/>
                        </a:solidFill>
                        <a:effectLst/>
                        <a:uFillTx/>
                        <a:latin typeface="Calibri" panose="020F0502020204030204" pitchFamily="34" charset="0"/>
                        <a:ea typeface="Calibri" panose="020F0502020204030204" pitchFamily="34" charset="0"/>
                        <a:cs typeface="Times New Roman" panose="02020603050405020304" pitchFamily="18" charset="0"/>
                        <a:sym typeface="Helvetica Light"/>
                      </a:endParaRPr>
                    </a:p>
                  </a:txBody>
                  <a:tcPr marL="68580" marR="68580" marT="0" marB="0"/>
                </a:tc>
                <a:tc>
                  <a:txBody>
                    <a:bodyPr/>
                    <a:lstStyle/>
                    <a:p>
                      <a:pPr>
                        <a:lnSpc>
                          <a:spcPct val="107000"/>
                        </a:lnSpc>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Location: legal address and actual location</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964324">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3</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Business identification number (BIN)</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2326881">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4</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Head of legal entity of the Republic of Kazakhstan</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__________________________________(surname, name, patronymic (if any))____________________________    (telephone, Fax, e-mail)</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28960">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5</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Chief accountant of the legal entity of the Republic of Kazakhstan</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ru-RU" sz="16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p>
                      <a:pPr>
                        <a:lnSpc>
                          <a:spcPct val="107000"/>
                        </a:lnSpc>
                        <a:spcAft>
                          <a:spcPts val="0"/>
                        </a:spcAft>
                      </a:pPr>
                      <a:r>
                        <a:rPr lang="ru-RU" sz="1600" b="1"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surname, name, patronymic (if any))________________________________     (telephone, Fax, e-mail)</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28960">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6</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Investment project Manager</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dirty="0" smtClean="0">
                          <a:effectLst/>
                          <a:latin typeface="Calibri" panose="020F0502020204030204" pitchFamily="34" charset="0"/>
                          <a:ea typeface="Calibri" panose="020F0502020204030204" pitchFamily="34" charset="0"/>
                          <a:cs typeface="Times New Roman" panose="02020603050405020304" pitchFamily="18" charset="0"/>
                        </a:rPr>
                        <a:t>___________________________________(surname, name, patronymic (if any))________________________________    (telephone, Fax, e-mail)</a:t>
                      </a:r>
                      <a:endParaRPr lang="ru-RU"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8406601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Объект 9"/>
          <p:cNvGraphicFramePr>
            <a:graphicFrameLocks noGrp="1"/>
          </p:cNvGraphicFramePr>
          <p:nvPr>
            <p:ph idx="1"/>
            <p:extLst>
              <p:ext uri="{D42A27DB-BD31-4B8C-83A1-F6EECF244321}">
                <p14:modId xmlns:p14="http://schemas.microsoft.com/office/powerpoint/2010/main" xmlns="" val="383768078"/>
              </p:ext>
            </p:extLst>
          </p:nvPr>
        </p:nvGraphicFramePr>
        <p:xfrm>
          <a:off x="1880394" y="1949567"/>
          <a:ext cx="20862924" cy="9654334"/>
        </p:xfrm>
        <a:graphic>
          <a:graphicData uri="http://schemas.openxmlformats.org/drawingml/2006/table">
            <a:tbl>
              <a:tblPr firstRow="1" bandRow="1">
                <a:tableStyleId>{5940675A-B579-460E-94D1-54222C63F5DA}</a:tableStyleId>
              </a:tblPr>
              <a:tblGrid>
                <a:gridCol w="1535543"/>
                <a:gridCol w="14301806"/>
                <a:gridCol w="5025575"/>
              </a:tblGrid>
              <a:tr h="557745">
                <a:tc gridSpan="3">
                  <a:txBody>
                    <a:bodyPr/>
                    <a:lstStyle/>
                    <a:p>
                      <a:pPr>
                        <a:lnSpc>
                          <a:spcPct val="107000"/>
                        </a:lnSpc>
                        <a:spcAft>
                          <a:spcPts val="0"/>
                        </a:spcAft>
                      </a:pPr>
                      <a:r>
                        <a:rPr lang="en-US"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Chapter 2. Information about the investment project</a:t>
                      </a:r>
                      <a:endParaRPr lang="en-US" sz="32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r>
              <a:tr h="478079">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7</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Name of the investment project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txBody>
                  <a:tcPr marL="68580" marR="68580" marT="0" marB="0"/>
                </a:tc>
              </a:tr>
              <a:tr h="478079">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8</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Place of implementation of the investment project (region, district, city)</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txBody>
                  <a:tcPr marL="68580" marR="68580" marT="0" marB="0"/>
                </a:tc>
              </a:tr>
              <a:tr h="956155">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9</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Selected priority activity (s) for investment (at the level of classes of the General classifier of economic activities)</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ru-RU" sz="12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OKVED</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912311">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0</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The volume of investments in fixed assets of a legal entity excluding value added tax (the costs of a fixed asset are taken into account not earlier than 24 months before the date of filing an application for investment preferences and (or) the costs of future periods before commissioning</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___________________________________</a:t>
                      </a:r>
                    </a:p>
                    <a:p>
                      <a:pPr>
                        <a:lnSpc>
                          <a:spcPct val="107000"/>
                        </a:lnSpc>
                        <a:spcAft>
                          <a:spcPts val="800"/>
                        </a:spcAft>
                      </a:pPr>
                      <a:r>
                        <a:rPr lang="ru-RU" sz="1200" b="1" dirty="0">
                          <a:effectLst/>
                          <a:latin typeface="Calibri" panose="020F0502020204030204" pitchFamily="34" charset="0"/>
                          <a:ea typeface="Calibri" panose="020F0502020204030204" pitchFamily="34" charset="0"/>
                          <a:cs typeface="Times New Roman" panose="02020603050405020304" pitchFamily="18" charset="0"/>
                        </a:rPr>
                        <a:t>(тенге)</a:t>
                      </a:r>
                    </a:p>
                  </a:txBody>
                  <a:tcPr marL="68580" marR="68580" marT="0" marB="0"/>
                </a:tc>
              </a:tr>
              <a:tr h="5271965">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Sources of financing of the project, availability:</a:t>
                      </a:r>
                    </a:p>
                    <a:p>
                      <a:pPr marL="457200" indent="-457200">
                        <a:lnSpc>
                          <a:spcPct val="107000"/>
                        </a:lnSpc>
                        <a:spcAft>
                          <a:spcPts val="800"/>
                        </a:spcAft>
                        <a:buAutoNum type="arabicParenR"/>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own funds</a:t>
                      </a:r>
                    </a:p>
                    <a:p>
                      <a:pPr marL="457200" indent="-457200">
                        <a:lnSpc>
                          <a:spcPct val="107000"/>
                        </a:lnSpc>
                        <a:spcAft>
                          <a:spcPts val="800"/>
                        </a:spcAft>
                        <a:buAutoNum type="arabicParenR"/>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 borrowed funds</a:t>
                      </a:r>
                    </a:p>
                    <a:p>
                      <a:pPr marL="457200" indent="-457200">
                        <a:lnSpc>
                          <a:spcPct val="107000"/>
                        </a:lnSpc>
                        <a:spcAft>
                          <a:spcPts val="800"/>
                        </a:spcAft>
                        <a:buAutoNum type="arabicParenR"/>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3) budget funds</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1200" b="1" dirty="0" smtClean="0">
                          <a:effectLst/>
                          <a:latin typeface="Calibri" panose="020F0502020204030204" pitchFamily="34" charset="0"/>
                          <a:ea typeface="Calibri" panose="020F0502020204030204" pitchFamily="34" charset="0"/>
                          <a:cs typeface="Times New Roman" panose="02020603050405020304" pitchFamily="18" charset="0"/>
                        </a:rPr>
                        <a:t>One) ______________________________________       (name, no., date of </a:t>
                      </a:r>
                      <a:r>
                        <a:rPr lang="en-US" sz="1200" b="1" dirty="0" err="1" smtClean="0">
                          <a:effectLst/>
                          <a:latin typeface="Calibri" panose="020F0502020204030204" pitchFamily="34" charset="0"/>
                          <a:ea typeface="Calibri" panose="020F0502020204030204" pitchFamily="34" charset="0"/>
                          <a:cs typeface="Times New Roman" panose="02020603050405020304" pitchFamily="18" charset="0"/>
                        </a:rPr>
                        <a:t>document,confirming</a:t>
                      </a:r>
                      <a:r>
                        <a:rPr lang="en-US" sz="1200" b="1" dirty="0" smtClean="0">
                          <a:effectLst/>
                          <a:latin typeface="Calibri" panose="020F0502020204030204" pitchFamily="34" charset="0"/>
                          <a:ea typeface="Calibri" panose="020F0502020204030204" pitchFamily="34" charset="0"/>
                          <a:cs typeface="Times New Roman" panose="02020603050405020304" pitchFamily="18" charset="0"/>
                        </a:rPr>
                        <a:t> the availability of own funds)Two) _____________________________________       (name, no., date of document,           establishing sources        project financing, lender)Three) _____________________________________       (name, no., date of </a:t>
                      </a:r>
                      <a:r>
                        <a:rPr lang="en-US" sz="1200" b="1" dirty="0" err="1" smtClean="0">
                          <a:effectLst/>
                          <a:latin typeface="Calibri" panose="020F0502020204030204" pitchFamily="34" charset="0"/>
                          <a:ea typeface="Calibri" panose="020F0502020204030204" pitchFamily="34" charset="0"/>
                          <a:cs typeface="Times New Roman" panose="02020603050405020304" pitchFamily="18" charset="0"/>
                        </a:rPr>
                        <a:t>document,confirming</a:t>
                      </a:r>
                      <a:r>
                        <a:rPr lang="en-US" sz="1200" b="1" dirty="0" smtClean="0">
                          <a:effectLst/>
                          <a:latin typeface="Calibri" panose="020F0502020204030204" pitchFamily="34" charset="0"/>
                          <a:ea typeface="Calibri" panose="020F0502020204030204" pitchFamily="34" charset="0"/>
                          <a:cs typeface="Times New Roman" panose="02020603050405020304" pitchFamily="18" charset="0"/>
                        </a:rPr>
                        <a:t> funding from the budget)</a:t>
                      </a: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1029841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1799324562"/>
              </p:ext>
            </p:extLst>
          </p:nvPr>
        </p:nvGraphicFramePr>
        <p:xfrm>
          <a:off x="1777313" y="1794294"/>
          <a:ext cx="20862924" cy="11064490"/>
        </p:xfrm>
        <a:graphic>
          <a:graphicData uri="http://schemas.openxmlformats.org/drawingml/2006/table">
            <a:tbl>
              <a:tblPr firstRow="1" bandRow="1">
                <a:tableStyleId>{5940675A-B579-460E-94D1-54222C63F5DA}</a:tableStyleId>
              </a:tblPr>
              <a:tblGrid>
                <a:gridCol w="1845783"/>
                <a:gridCol w="12111486"/>
                <a:gridCol w="6905655"/>
              </a:tblGrid>
              <a:tr h="613027">
                <a:tc gridSpan="3">
                  <a:txBody>
                    <a:bodyPr/>
                    <a:lstStyle/>
                    <a:p>
                      <a:pPr>
                        <a:lnSpc>
                          <a:spcPct val="107000"/>
                        </a:lnSpc>
                        <a:spcAft>
                          <a:spcPts val="800"/>
                        </a:spcAft>
                      </a:pPr>
                      <a:r>
                        <a:rPr lang="en-US" sz="3600" b="1"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Chapter 3. Investment preferences required for project implementation*</a:t>
                      </a:r>
                      <a:endParaRPr lang="ru-RU" sz="3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r>
              <a:tr h="2024618">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Exemption from customs duties on import:1) technological equipment, components to it;2) spare parts for process equipment, raw materials and supplies</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0" dirty="0" smtClean="0">
                          <a:effectLst/>
                          <a:latin typeface="Calibri" panose="020F0502020204030204" pitchFamily="34" charset="0"/>
                          <a:ea typeface="Calibri" panose="020F0502020204030204" pitchFamily="34" charset="0"/>
                          <a:cs typeface="Times New Roman" panose="02020603050405020304" pitchFamily="18" charset="0"/>
                        </a:rPr>
                        <a:t>One) ________________________________            (benefit amount)Two) ________________________________             (benefit amount)</a:t>
                      </a:r>
                      <a:endParaRPr lang="ru-RU"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47329">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2-1</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Exemption from value added tax on imports of raw materials and (or) materials</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2400" b="0" dirty="0" smtClean="0">
                          <a:effectLst/>
                          <a:latin typeface="Calibri" panose="020F0502020204030204" pitchFamily="34" charset="0"/>
                          <a:ea typeface="Calibri" panose="020F0502020204030204" pitchFamily="34" charset="0"/>
                          <a:cs typeface="Times New Roman" panose="02020603050405020304" pitchFamily="18" charset="0"/>
                        </a:rPr>
                        <a:t>benefit amount)</a:t>
                      </a:r>
                      <a:endParaRPr lang="ru-RU"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8684">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3</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Place of customs clearance</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r>
              <a:tr h="1485973">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4</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A government grant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ru-RU" sz="2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r>
                        <a:rPr lang="en-US" sz="2400" b="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(supporting documents      preliminary approval)</a:t>
                      </a:r>
                      <a:endParaRPr lang="ru-RU" sz="2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947329">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5</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Land tax benefits**</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a:t>
                      </a:r>
                      <a:r>
                        <a:rPr lang="en-US" sz="2400" b="0" dirty="0" smtClean="0">
                          <a:effectLst/>
                          <a:latin typeface="Calibri" panose="020F0502020204030204" pitchFamily="34" charset="0"/>
                          <a:ea typeface="Calibri" panose="020F0502020204030204" pitchFamily="34" charset="0"/>
                          <a:cs typeface="Times New Roman" panose="02020603050405020304" pitchFamily="18" charset="0"/>
                        </a:rPr>
                        <a:t>term</a:t>
                      </a:r>
                      <a:endParaRPr lang="ru-RU"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59684">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6.</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Property tax benefits**</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0" dirty="0" smtClean="0">
                          <a:effectLst/>
                          <a:latin typeface="Calibri" panose="020F0502020204030204" pitchFamily="34" charset="0"/>
                          <a:ea typeface="Calibri" panose="020F0502020204030204" pitchFamily="34" charset="0"/>
                          <a:cs typeface="Times New Roman" panose="02020603050405020304" pitchFamily="18" charset="0"/>
                        </a:rPr>
                        <a:t>term</a:t>
                      </a:r>
                      <a:endParaRPr lang="ru-RU"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001711">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7</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Corporate income tax benefits**</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0" dirty="0" smtClean="0">
                          <a:effectLst/>
                          <a:latin typeface="Calibri" panose="020F0502020204030204" pitchFamily="34" charset="0"/>
                          <a:ea typeface="Calibri" panose="020F0502020204030204" pitchFamily="34" charset="0"/>
                          <a:cs typeface="Times New Roman" panose="02020603050405020304" pitchFamily="18" charset="0"/>
                        </a:rPr>
                        <a:t>term</a:t>
                      </a:r>
                      <a:endParaRPr lang="ru-RU"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2768853">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8</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Investment subsidy***</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__________________________________</a:t>
                      </a:r>
                    </a:p>
                    <a:p>
                      <a:pPr>
                        <a:lnSpc>
                          <a:spcPct val="107000"/>
                        </a:lnSpc>
                        <a:spcAft>
                          <a:spcPts val="800"/>
                        </a:spcAft>
                      </a:pPr>
                      <a:r>
                        <a:rPr lang="ru-RU" sz="2400" b="0" dirty="0">
                          <a:effectLst/>
                          <a:latin typeface="Calibri" panose="020F0502020204030204" pitchFamily="34" charset="0"/>
                          <a:ea typeface="Calibri" panose="020F0502020204030204" pitchFamily="34" charset="0"/>
                          <a:cs typeface="Times New Roman" panose="02020603050405020304" pitchFamily="18" charset="0"/>
                        </a:rPr>
                        <a:t>                 (тысяч тенге)</a:t>
                      </a:r>
                    </a:p>
                    <a:p>
                      <a:pPr>
                        <a:lnSpc>
                          <a:spcPct val="107000"/>
                        </a:lnSpc>
                        <a:spcAft>
                          <a:spcPts val="800"/>
                        </a:spcAft>
                      </a:pPr>
                      <a:r>
                        <a:rPr lang="en-US" sz="2400" b="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the sum of costs for construction and installation works and acquisition of the equipment without the value added tax and excises is specified</a:t>
                      </a:r>
                      <a:endParaRPr lang="ru-RU" sz="24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xmlns="" val="3189809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968034133"/>
              </p:ext>
            </p:extLst>
          </p:nvPr>
        </p:nvGraphicFramePr>
        <p:xfrm>
          <a:off x="1777313" y="1794294"/>
          <a:ext cx="20862924" cy="2768853"/>
        </p:xfrm>
        <a:graphic>
          <a:graphicData uri="http://schemas.openxmlformats.org/drawingml/2006/table">
            <a:tbl>
              <a:tblPr firstRow="1" bandRow="1">
                <a:tableStyleId>{5940675A-B579-460E-94D1-54222C63F5DA}</a:tableStyleId>
              </a:tblPr>
              <a:tblGrid>
                <a:gridCol w="1845783"/>
                <a:gridCol w="12111486"/>
                <a:gridCol w="6905655"/>
              </a:tblGrid>
              <a:tr h="2768853">
                <a:tc>
                  <a:txBody>
                    <a:bodyPr/>
                    <a:lstStyle/>
                    <a:p>
                      <a:pPr>
                        <a:lnSpc>
                          <a:spcPct val="107000"/>
                        </a:lnSpc>
                        <a:spcAft>
                          <a:spcPts val="800"/>
                        </a:spcAft>
                      </a:pP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9</a:t>
                      </a:r>
                      <a:r>
                        <a:rPr lang="ru-RU" sz="2400" b="1" dirty="0" smtClean="0">
                          <a:effectLst/>
                          <a:latin typeface="Calibri" panose="020F0502020204030204" pitchFamily="34" charset="0"/>
                          <a:ea typeface="Calibri" panose="020F0502020204030204" pitchFamily="34" charset="0"/>
                          <a:cs typeface="Times New Roman" panose="02020603050405020304" pitchFamily="18" charset="0"/>
                        </a:rPr>
                        <a:t>.</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2400" b="1" dirty="0" smtClean="0">
                          <a:effectLst/>
                          <a:latin typeface="Calibri" panose="020F0502020204030204" pitchFamily="34" charset="0"/>
                          <a:ea typeface="Calibri" panose="020F0502020204030204" pitchFamily="34" charset="0"/>
                          <a:cs typeface="Times New Roman" panose="02020603050405020304" pitchFamily="18" charset="0"/>
                        </a:rPr>
                        <a:t>Number of foreign labor force***, including (according to the Annex to the application for investment preferences): 1) managers,2) specialists with higher education,3) skilled workers</a:t>
                      </a:r>
                      <a:endParaRPr lang="ru-RU" sz="2400" b="1"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ru-RU" sz="2400" b="0" dirty="0" smtClean="0">
                          <a:effectLst/>
                          <a:latin typeface="Calibri" panose="020F0502020204030204" pitchFamily="34" charset="0"/>
                          <a:ea typeface="Calibri" panose="020F0502020204030204" pitchFamily="34" charset="0"/>
                          <a:cs typeface="Times New Roman" panose="02020603050405020304" pitchFamily="18" charset="0"/>
                        </a:rPr>
                        <a:t>1</a:t>
                      </a:r>
                      <a:r>
                        <a:rPr lang="en-US" sz="2400" b="0" dirty="0" smtClean="0">
                          <a:effectLst/>
                          <a:latin typeface="Calibri" panose="020F0502020204030204" pitchFamily="34" charset="0"/>
                          <a:ea typeface="Calibri" panose="020F0502020204030204" pitchFamily="34" charset="0"/>
                          <a:cs typeface="Times New Roman" panose="02020603050405020304" pitchFamily="18" charset="0"/>
                        </a:rPr>
                        <a:t>)_____________________________________(number of persons)Two)_____________________________________(number of persons)Three)_____________________________________(number of persons)</a:t>
                      </a:r>
                      <a:endParaRPr lang="ru-RU" sz="2400" b="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2" name="Прямоугольник 1"/>
          <p:cNvSpPr/>
          <p:nvPr/>
        </p:nvSpPr>
        <p:spPr>
          <a:xfrm>
            <a:off x="1488721" y="5494053"/>
            <a:ext cx="21151516" cy="1508105"/>
          </a:xfrm>
          <a:prstGeom prst="rect">
            <a:avLst/>
          </a:prstGeom>
        </p:spPr>
        <p:txBody>
          <a:bodyPr wrap="square">
            <a:spAutoFit/>
          </a:bodyPr>
          <a:lstStyle/>
          <a:p>
            <a:pPr indent="252095" algn="just"/>
            <a:r>
              <a:rPr lang="en-US" sz="2400" dirty="0" smtClean="0">
                <a:latin typeface="Calibri" panose="020F0502020204030204" pitchFamily="34" charset="0"/>
                <a:ea typeface="Times New Roman" panose="02020603050405020304" pitchFamily="18" charset="0"/>
                <a:cs typeface="Calibri" panose="020F0502020204030204" pitchFamily="34" charset="0"/>
              </a:rPr>
              <a:t>Note:* to be filled in if necessary;** for a legal entity implementing a priority investment project to create new production facilities;*** for a legal entity implementing an investment priority project for the creation of new production facilities, as well as for the expansion and (or) renewal (reconstruction, modernization) of existing production facilities.</a:t>
            </a:r>
            <a:r>
              <a:rPr lang="ru-RU" dirty="0">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xmlns="" val="311246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Прямоугольник 8"/>
          <p:cNvSpPr/>
          <p:nvPr/>
        </p:nvSpPr>
        <p:spPr>
          <a:xfrm>
            <a:off x="986590" y="1191225"/>
            <a:ext cx="21416210" cy="2616101"/>
          </a:xfrm>
          <a:prstGeom prst="rect">
            <a:avLst/>
          </a:prstGeom>
        </p:spPr>
        <p:txBody>
          <a:bodyPr wrap="square">
            <a:spAutoFit/>
          </a:bodyPr>
          <a:lstStyle/>
          <a:p>
            <a:pPr algn="ctr" fontAlgn="base"/>
            <a:endParaRPr lang="en-US" sz="2400" dirty="0">
              <a:latin typeface="Calibri" panose="020F0502020204030204" pitchFamily="34" charset="0"/>
              <a:ea typeface="Times New Roman" panose="02020603050405020304" pitchFamily="18" charset="0"/>
              <a:cs typeface="Calibri" panose="020F0502020204030204" pitchFamily="34" charset="0"/>
            </a:endParaRPr>
          </a:p>
          <a:p>
            <a:pPr algn="ctr" fontAlgn="base"/>
            <a:r>
              <a:rPr lang="en-US" sz="2800" b="1" dirty="0" smtClean="0">
                <a:latin typeface="Calibri" panose="020F0502020204030204" pitchFamily="34" charset="0"/>
                <a:ea typeface="Times New Roman" panose="02020603050405020304" pitchFamily="18" charset="0"/>
                <a:cs typeface="Calibri" panose="020F0502020204030204" pitchFamily="34" charset="0"/>
              </a:rPr>
              <a:t>Chapter 4. Working program on the investment project </a:t>
            </a:r>
            <a:r>
              <a:rPr lang="ru-RU" sz="2800" b="1" dirty="0">
                <a:latin typeface="Calibri" panose="020F0502020204030204" pitchFamily="34" charset="0"/>
                <a:ea typeface="Times New Roman" panose="02020603050405020304" pitchFamily="18" charset="0"/>
                <a:cs typeface="Calibri" panose="020F0502020204030204" pitchFamily="34" charset="0"/>
              </a:rPr>
              <a:t> </a:t>
            </a:r>
          </a:p>
          <a:p>
            <a:pPr algn="ctr"/>
            <a:r>
              <a:rPr lang="ru-RU" sz="2800" b="1" dirty="0">
                <a:latin typeface="Calibri" panose="020F0502020204030204" pitchFamily="34" charset="0"/>
                <a:ea typeface="Times New Roman" panose="02020603050405020304" pitchFamily="18" charset="0"/>
                <a:cs typeface="Calibri" panose="020F0502020204030204" pitchFamily="34" charset="0"/>
              </a:rPr>
              <a:t>             ________________________________________________________________</a:t>
            </a:r>
          </a:p>
          <a:p>
            <a:pPr algn="ctr"/>
            <a:r>
              <a:rPr lang="ru-RU" sz="2800" b="1" dirty="0">
                <a:latin typeface="Calibri" panose="020F0502020204030204" pitchFamily="34" charset="0"/>
                <a:ea typeface="Times New Roman" panose="02020603050405020304" pitchFamily="18" charset="0"/>
                <a:cs typeface="Calibri" panose="020F0502020204030204" pitchFamily="34" charset="0"/>
              </a:rPr>
              <a:t>                                                                   </a:t>
            </a:r>
            <a:r>
              <a:rPr lang="en-US" sz="2800" b="1" dirty="0" smtClean="0">
                <a:latin typeface="Calibri" panose="020F0502020204030204" pitchFamily="34" charset="0"/>
                <a:ea typeface="Times New Roman" panose="02020603050405020304" pitchFamily="18" charset="0"/>
                <a:cs typeface="Calibri" panose="020F0502020204030204" pitchFamily="34" charset="0"/>
              </a:rPr>
              <a:t>name</a:t>
            </a:r>
            <a:r>
              <a:rPr lang="ru-RU" sz="2800" b="1" dirty="0" smtClean="0">
                <a:latin typeface="Calibri" panose="020F0502020204030204" pitchFamily="34" charset="0"/>
                <a:ea typeface="Times New Roman" panose="02020603050405020304" pitchFamily="18" charset="0"/>
                <a:cs typeface="Calibri" panose="020F0502020204030204" pitchFamily="34" charset="0"/>
              </a:rPr>
              <a:t>)</a:t>
            </a:r>
            <a:endParaRPr lang="ru-RU" sz="2800" b="1" dirty="0">
              <a:latin typeface="Calibri" panose="020F0502020204030204" pitchFamily="34" charset="0"/>
              <a:ea typeface="Times New Roman" panose="02020603050405020304" pitchFamily="18" charset="0"/>
              <a:cs typeface="Calibri" panose="020F0502020204030204" pitchFamily="34" charset="0"/>
            </a:endParaRPr>
          </a:p>
          <a:p>
            <a:pPr indent="450215" algn="ctr" fontAlgn="base"/>
            <a:r>
              <a:rPr lang="en-US" sz="2800" b="1" dirty="0" smtClean="0">
                <a:latin typeface="Calibri" panose="020F0502020204030204" pitchFamily="34" charset="0"/>
                <a:ea typeface="Times New Roman" panose="02020603050405020304" pitchFamily="18" charset="0"/>
                <a:cs typeface="Calibri" panose="020F0502020204030204" pitchFamily="34" charset="0"/>
              </a:rPr>
              <a:t>Name of investor: </a:t>
            </a:r>
            <a:r>
              <a:rPr lang="ru-RU" sz="2800" b="1" dirty="0" smtClean="0">
                <a:latin typeface="Calibri" panose="020F0502020204030204" pitchFamily="34" charset="0"/>
                <a:ea typeface="Times New Roman" panose="02020603050405020304" pitchFamily="18" charset="0"/>
                <a:cs typeface="Calibri" panose="020F0502020204030204" pitchFamily="34" charset="0"/>
              </a:rPr>
              <a:t>_________________________________________</a:t>
            </a:r>
            <a:endParaRPr lang="ru-RU" sz="2800" b="1" dirty="0">
              <a:latin typeface="Calibri" panose="020F0502020204030204" pitchFamily="34" charset="0"/>
              <a:ea typeface="Times New Roman" panose="02020603050405020304" pitchFamily="18" charset="0"/>
              <a:cs typeface="Calibri" panose="020F0502020204030204" pitchFamily="34" charset="0"/>
            </a:endParaRPr>
          </a:p>
          <a:p>
            <a:pPr indent="450215" fontAlgn="base"/>
            <a:r>
              <a:rPr lang="ru-RU" sz="2800" b="1" dirty="0">
                <a:latin typeface="Calibri" panose="020F0502020204030204" pitchFamily="34" charset="0"/>
                <a:ea typeface="Times New Roman" panose="02020603050405020304" pitchFamily="18" charset="0"/>
                <a:cs typeface="Calibri" panose="020F0502020204030204" pitchFamily="34" charset="0"/>
              </a:rPr>
              <a:t> </a:t>
            </a:r>
          </a:p>
        </p:txBody>
      </p:sp>
      <p:graphicFrame>
        <p:nvGraphicFramePr>
          <p:cNvPr id="10" name="Таблица 9"/>
          <p:cNvGraphicFramePr>
            <a:graphicFrameLocks noGrp="1"/>
          </p:cNvGraphicFramePr>
          <p:nvPr>
            <p:extLst>
              <p:ext uri="{D42A27DB-BD31-4B8C-83A1-F6EECF244321}">
                <p14:modId xmlns:p14="http://schemas.microsoft.com/office/powerpoint/2010/main" xmlns="" val="2704393066"/>
              </p:ext>
            </p:extLst>
          </p:nvPr>
        </p:nvGraphicFramePr>
        <p:xfrm>
          <a:off x="986590" y="4427622"/>
          <a:ext cx="22306549" cy="7406243"/>
        </p:xfrm>
        <a:graphic>
          <a:graphicData uri="http://schemas.openxmlformats.org/drawingml/2006/table">
            <a:tbl>
              <a:tblPr firstRow="1" firstCol="1" bandRow="1">
                <a:tableStyleId>{5940675A-B579-460E-94D1-54222C63F5DA}</a:tableStyleId>
              </a:tblPr>
              <a:tblGrid>
                <a:gridCol w="5144267"/>
                <a:gridCol w="4365693"/>
                <a:gridCol w="5890461"/>
                <a:gridCol w="3137237"/>
                <a:gridCol w="1458826"/>
                <a:gridCol w="2310065"/>
              </a:tblGrid>
              <a:tr h="818146">
                <a:tc gridSpan="6">
                  <a:txBody>
                    <a:bodyPr/>
                    <a:lstStyle/>
                    <a:p>
                      <a:pPr algn="l"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Section 1: investments in fixed assets, thousand </a:t>
                      </a:r>
                      <a:r>
                        <a:rPr kumimoji="0" lang="en-US" sz="2800" b="1" i="0" u="none" strike="noStrike" cap="none" spc="0" normalizeH="0" baseline="0" dirty="0" err="1"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tenge</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343526">
                <a:tc rowSpan="2">
                  <a:txBody>
                    <a:bodyPr/>
                    <a:lstStyle/>
                    <a:p>
                      <a:pPr algn="ctr"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Cost items</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rowSpan="2">
                  <a:txBody>
                    <a:bodyPr/>
                    <a:lstStyle/>
                    <a:p>
                      <a:pPr algn="ctr"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Date of commissioning of fixed assets</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gridSpan="3">
                  <a:txBody>
                    <a:bodyPr/>
                    <a:lstStyle/>
                    <a:p>
                      <a:pPr algn="ctr"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calendar </a:t>
                      </a:r>
                      <a:r>
                        <a:rPr kumimoji="0" lang="en-US" sz="2800" b="1" i="0" u="none" strike="noStrike" cap="none" spc="0" normalizeH="0" baseline="0" dirty="0" err="1"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yearTwo</a:t>
                      </a: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thousand twenty</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hMerge="1">
                  <a:txBody>
                    <a:bodyPr/>
                    <a:lstStyle/>
                    <a:p>
                      <a:endParaRPr lang="ru-RU"/>
                    </a:p>
                  </a:txBody>
                  <a:tcPr/>
                </a:tc>
                <a:tc hMerge="1">
                  <a:txBody>
                    <a:bodyPr/>
                    <a:lstStyle/>
                    <a:p>
                      <a:endParaRPr lang="ru-RU"/>
                    </a:p>
                  </a:txBody>
                  <a:tcPr/>
                </a:tc>
                <a:tc>
                  <a:txBody>
                    <a:bodyPr/>
                    <a:lstStyle/>
                    <a:p>
                      <a:pPr algn="ctr"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Just</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r h="798095">
                <a:tc vMerge="1">
                  <a:txBody>
                    <a:bodyPr/>
                    <a:lstStyle/>
                    <a:p>
                      <a:endParaRPr lang="ru-RU"/>
                    </a:p>
                  </a:txBody>
                  <a:tcPr/>
                </a:tc>
                <a:tc vMerge="1">
                  <a:txBody>
                    <a:bodyPr/>
                    <a:lstStyle/>
                    <a:p>
                      <a:endParaRPr lang="ru-RU"/>
                    </a:p>
                  </a:txBody>
                  <a:tcPr/>
                </a:tc>
                <a:tc>
                  <a:txBody>
                    <a:bodyPr/>
                    <a:lstStyle/>
                    <a:p>
                      <a:pPr algn="ctr"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1H</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pPr algn="ctr" fontAlgn="base">
                        <a:spcAft>
                          <a:spcPts val="0"/>
                        </a:spcAft>
                      </a:pPr>
                      <a:r>
                        <a:rPr kumimoji="0" lang="ru-RU"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2</a:t>
                      </a: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H</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pPr algn="ctr"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total year</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r h="1343526">
                <a:tc>
                  <a:txBody>
                    <a:bodyPr/>
                    <a:lstStyle/>
                    <a:p>
                      <a:pPr>
                        <a:spcAft>
                          <a:spcPts val="0"/>
                        </a:spcAft>
                      </a:pPr>
                      <a:r>
                        <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r>
                        <a:rPr kumimoji="0" lang="en-US"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Process equipment or CMP</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en-US"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1st half of 2020</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1 452</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0</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1 452</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r>
                        <a:rPr kumimoji="0" lang="ru-RU" sz="2800" b="0" i="0" u="none" strike="noStrike" cap="none" spc="0" normalizeH="0" baseline="0" dirty="0" smtClean="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1 452</a:t>
                      </a:r>
                      <a:endParaRPr kumimoji="0" lang="ru-RU" sz="2800" b="0" i="0" u="none" strike="noStrike" cap="none" spc="0" normalizeH="0" baseline="0" dirty="0">
                        <a:ln>
                          <a:noFill/>
                        </a:ln>
                        <a:solidFill>
                          <a:srgbClr val="FF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r h="1343526">
                <a:tc>
                  <a:txBody>
                    <a:bodyPr/>
                    <a:lstStyle/>
                    <a:p>
                      <a:pPr fontAlgn="base">
                        <a:spcAft>
                          <a:spcPts val="0"/>
                        </a:spcAft>
                      </a:pPr>
                      <a:r>
                        <a:rPr kumimoji="0" lang="en-US" sz="2800" b="1" i="0" u="none" strike="noStrike" cap="none" spc="0" normalizeH="0" baseline="0" dirty="0" smtClean="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Total Section 1:</a:t>
                      </a:r>
                      <a:endParaRPr kumimoji="0" lang="ru-RU" sz="2800" b="1"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8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r h="1343526">
                <a:tc>
                  <a:txBody>
                    <a:bodyPr/>
                    <a:lstStyle/>
                    <a:p>
                      <a:pPr>
                        <a:spcAft>
                          <a:spcPts val="0"/>
                        </a:spcAft>
                      </a:pPr>
                      <a:r>
                        <a:rPr kumimoji="0" lang="ru-RU" sz="24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rPr>
                        <a:t> </a:t>
                      </a:r>
                    </a:p>
                  </a:txBody>
                  <a:tcPr marL="95182" marR="95182" marT="0" marB="0"/>
                </a:tc>
                <a:tc>
                  <a:txBody>
                    <a:bodyPr/>
                    <a:lstStyle/>
                    <a:p>
                      <a:endParaRPr kumimoji="0" lang="ru-RU" sz="24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c>
                  <a:txBody>
                    <a:bodyPr/>
                    <a:lstStyle/>
                    <a:p>
                      <a:endParaRPr kumimoji="0" lang="ru-RU" sz="2400" b="0" i="0" u="none" strike="noStrike" cap="none" spc="0" normalizeH="0" baseline="0" dirty="0">
                        <a:ln>
                          <a:noFill/>
                        </a:ln>
                        <a:solidFill>
                          <a:srgbClr val="000000"/>
                        </a:solidFill>
                        <a:effectLst/>
                        <a:uFillTx/>
                        <a:latin typeface="Calibri" panose="020F0502020204030204" pitchFamily="34" charset="0"/>
                        <a:ea typeface="Times New Roman" panose="02020603050405020304" pitchFamily="18" charset="0"/>
                        <a:cs typeface="Calibri" panose="020F0502020204030204" pitchFamily="34" charset="0"/>
                        <a:sym typeface="Helvetica Light"/>
                      </a:endParaRPr>
                    </a:p>
                  </a:txBody>
                  <a:tcPr marL="95182" marR="95182" marT="0" marB="0"/>
                </a:tc>
              </a:tr>
            </a:tbl>
          </a:graphicData>
        </a:graphic>
      </p:graphicFrame>
    </p:spTree>
    <p:extLst>
      <p:ext uri="{BB962C8B-B14F-4D97-AF65-F5344CB8AC3E}">
        <p14:creationId xmlns:p14="http://schemas.microsoft.com/office/powerpoint/2010/main" xmlns="" val="7461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51618303"/>
              </p:ext>
            </p:extLst>
          </p:nvPr>
        </p:nvGraphicFramePr>
        <p:xfrm>
          <a:off x="773949" y="1814355"/>
          <a:ext cx="22842796" cy="7186797"/>
        </p:xfrm>
        <a:graphic>
          <a:graphicData uri="http://schemas.openxmlformats.org/drawingml/2006/table">
            <a:tbl>
              <a:tblPr firstRow="1" firstCol="1" bandRow="1">
                <a:tableStyleId>{5940675A-B579-460E-94D1-54222C63F5DA}</a:tableStyleId>
              </a:tblPr>
              <a:tblGrid>
                <a:gridCol w="4447757"/>
                <a:gridCol w="5389144"/>
                <a:gridCol w="5884442"/>
                <a:gridCol w="3389005"/>
                <a:gridCol w="2061304"/>
                <a:gridCol w="1671144"/>
              </a:tblGrid>
              <a:tr h="761190">
                <a:tc gridSpan="6">
                  <a:txBody>
                    <a:bodyPr/>
                    <a:lstStyle/>
                    <a:p>
                      <a:pPr fontAlgn="base">
                        <a:spcAft>
                          <a:spcPts val="0"/>
                        </a:spcAft>
                      </a:pPr>
                      <a:r>
                        <a:rPr lang="en-US" sz="2800" b="1" dirty="0" smtClean="0">
                          <a:effectLst/>
                          <a:latin typeface="Calibri" panose="020F0502020204030204" pitchFamily="34" charset="0"/>
                          <a:cs typeface="Calibri" panose="020F0502020204030204" pitchFamily="34" charset="0"/>
                        </a:rPr>
                        <a:t>Section 2: import of process equipment spare parts, raw materials, quantity</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65466">
                <a:tc rowSpan="2">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Cost items</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rowSpan="2">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Unit</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gridSpan="3">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Development period</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hMerge="1">
                  <a:txBody>
                    <a:bodyPr/>
                    <a:lstStyle/>
                    <a:p>
                      <a:endParaRPr lang="ru-RU"/>
                    </a:p>
                  </a:txBody>
                  <a:tcPr/>
                </a:tc>
                <a:tc hMerge="1">
                  <a:txBody>
                    <a:bodyPr/>
                    <a:lstStyle/>
                    <a:p>
                      <a:endParaRPr lang="ru-RU"/>
                    </a:p>
                  </a:txBody>
                  <a:tcPr/>
                </a:tc>
                <a:tc rowSpan="2">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Just</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r>
              <a:tr h="1099639">
                <a:tc vMerge="1">
                  <a:txBody>
                    <a:bodyPr/>
                    <a:lstStyle/>
                    <a:p>
                      <a:endParaRPr lang="ru-RU"/>
                    </a:p>
                  </a:txBody>
                  <a:tcPr/>
                </a:tc>
                <a:tc vMerge="1">
                  <a:txBody>
                    <a:bodyPr/>
                    <a:lstStyle/>
                    <a:p>
                      <a:endParaRPr lang="ru-RU"/>
                    </a:p>
                  </a:txBody>
                  <a:tcPr/>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1H</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2H</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total year</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vMerge="1">
                  <a:txBody>
                    <a:bodyPr/>
                    <a:lstStyle/>
                    <a:p>
                      <a:endParaRPr lang="ru-RU"/>
                    </a:p>
                  </a:txBody>
                  <a:tcPr/>
                </a:tc>
              </a:tr>
              <a:tr h="1155032">
                <a:tc>
                  <a:txBody>
                    <a:bodyPr/>
                    <a:lstStyle/>
                    <a:p>
                      <a:pPr fontAlgn="base">
                        <a:spcAft>
                          <a:spcPts val="0"/>
                        </a:spcAft>
                      </a:pPr>
                      <a:r>
                        <a:rPr lang="en-US" sz="2800" b="1" dirty="0" smtClean="0">
                          <a:effectLst/>
                          <a:latin typeface="Calibri" panose="020F0502020204030204" pitchFamily="34" charset="0"/>
                          <a:cs typeface="Calibri" panose="020F0502020204030204" pitchFamily="34" charset="0"/>
                        </a:rPr>
                        <a:t>1. Spare parts, including:</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r>
              <a:tr h="481263">
                <a:tc>
                  <a:txBody>
                    <a:bodyPr/>
                    <a:lstStyle/>
                    <a:p>
                      <a:pPr>
                        <a:spcAft>
                          <a:spcPts val="0"/>
                        </a:spcAft>
                      </a:pPr>
                      <a:r>
                        <a:rPr lang="ru-RU" sz="2800" b="1">
                          <a:effectLst/>
                          <a:latin typeface="Calibri" panose="020F0502020204030204" pitchFamily="34" charset="0"/>
                          <a:cs typeface="Calibri" panose="020F0502020204030204" pitchFamily="34" charset="0"/>
                        </a:rPr>
                        <a:t> </a:t>
                      </a:r>
                      <a:endParaRPr lang="ru-RU" sz="2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r>
              <a:tr h="1159844">
                <a:tc>
                  <a:txBody>
                    <a:bodyPr/>
                    <a:lstStyle/>
                    <a:p>
                      <a:pPr fontAlgn="base">
                        <a:spcAft>
                          <a:spcPts val="0"/>
                        </a:spcAft>
                      </a:pPr>
                      <a:r>
                        <a:rPr lang="en-US" sz="2800" b="1" dirty="0" smtClean="0">
                          <a:effectLst/>
                          <a:latin typeface="Calibri" panose="020F0502020204030204" pitchFamily="34" charset="0"/>
                          <a:cs typeface="Calibri" panose="020F0502020204030204" pitchFamily="34" charset="0"/>
                        </a:rPr>
                        <a:t>2. Raw materials, including:</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c>
                  <a:txBody>
                    <a:bodyPr/>
                    <a:lstStyle/>
                    <a:p>
                      <a:endParaRPr lang="ru-RU" sz="2800" b="1" dirty="0">
                        <a:effectLst/>
                        <a:latin typeface="Calibri" panose="020F0502020204030204" pitchFamily="34" charset="0"/>
                        <a:cs typeface="Calibri" panose="020F0502020204030204" pitchFamily="34" charset="0"/>
                      </a:endParaRPr>
                    </a:p>
                  </a:txBody>
                  <a:tcPr marL="106679" marR="106679" marT="0" marB="0"/>
                </a:tc>
              </a:tr>
              <a:tr h="336884">
                <a:tc>
                  <a:txBody>
                    <a:bodyPr/>
                    <a:lstStyle/>
                    <a:p>
                      <a:pPr>
                        <a:spcAft>
                          <a:spcPts val="0"/>
                        </a:spcAft>
                      </a:pPr>
                      <a:endParaRPr lang="ru-RU" sz="2800" dirty="0">
                        <a:solidFill>
                          <a:srgbClr val="FF0000"/>
                        </a:solidFill>
                        <a:effectLst/>
                        <a:latin typeface="Times New Roman" panose="02020603050405020304" pitchFamily="18" charset="0"/>
                        <a:ea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c>
                  <a:txBody>
                    <a:bodyPr/>
                    <a:lstStyle/>
                    <a:p>
                      <a:endParaRPr lang="ru-RU" sz="2800" dirty="0">
                        <a:solidFill>
                          <a:srgbClr val="FF0000"/>
                        </a:solidFill>
                        <a:effectLst/>
                        <a:latin typeface="Times New Roman" panose="02020603050405020304" pitchFamily="18" charset="0"/>
                      </a:endParaRPr>
                    </a:p>
                  </a:txBody>
                  <a:tcPr marL="106679" marR="106679" marT="0" marB="0"/>
                </a:tc>
              </a:tr>
              <a:tr h="865466">
                <a:tc>
                  <a:txBody>
                    <a:bodyPr/>
                    <a:lstStyle/>
                    <a:p>
                      <a:pPr fontAlgn="base">
                        <a:spcAft>
                          <a:spcPts val="0"/>
                        </a:spcAft>
                      </a:pPr>
                      <a:r>
                        <a:rPr lang="en-US" sz="2800" b="1" dirty="0" smtClean="0">
                          <a:effectLst/>
                          <a:latin typeface="Calibri" panose="020F0502020204030204" pitchFamily="34" charset="0"/>
                          <a:cs typeface="Calibri" panose="020F0502020204030204" pitchFamily="34" charset="0"/>
                        </a:rPr>
                        <a:t>Total under Section 2:</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c>
                  <a:txBody>
                    <a:bodyPr/>
                    <a:lstStyle/>
                    <a:p>
                      <a:endParaRPr lang="ru-RU" sz="2800" dirty="0">
                        <a:effectLst/>
                        <a:latin typeface="Times New Roman" panose="02020603050405020304" pitchFamily="18" charset="0"/>
                      </a:endParaRPr>
                    </a:p>
                  </a:txBody>
                  <a:tcPr marL="106679" marR="106679" marT="0" marB="0"/>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xmlns="" val="1390982952"/>
              </p:ext>
            </p:extLst>
          </p:nvPr>
        </p:nvGraphicFramePr>
        <p:xfrm>
          <a:off x="773948" y="9117959"/>
          <a:ext cx="22759819" cy="4143820"/>
        </p:xfrm>
        <a:graphic>
          <a:graphicData uri="http://schemas.openxmlformats.org/drawingml/2006/table">
            <a:tbl>
              <a:tblPr firstRow="1" firstCol="1" bandRow="1">
                <a:tableStyleId>{5940675A-B579-460E-94D1-54222C63F5DA}</a:tableStyleId>
              </a:tblPr>
              <a:tblGrid>
                <a:gridCol w="1988302"/>
                <a:gridCol w="7848600"/>
                <a:gridCol w="5896477"/>
                <a:gridCol w="3392905"/>
                <a:gridCol w="2045369"/>
                <a:gridCol w="1588166"/>
              </a:tblGrid>
              <a:tr h="0">
                <a:tc gridSpan="6">
                  <a:txBody>
                    <a:bodyPr/>
                    <a:lstStyle/>
                    <a:p>
                      <a:pPr fontAlgn="base">
                        <a:spcAft>
                          <a:spcPts val="0"/>
                        </a:spcAft>
                      </a:pPr>
                      <a:r>
                        <a:rPr lang="en-US" sz="2800" b="1" dirty="0" smtClean="0">
                          <a:effectLst/>
                        </a:rPr>
                        <a:t>Section 3: production figures, quantity in kind</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4651">
                <a:tc rowSpan="2">
                  <a:txBody>
                    <a:bodyPr/>
                    <a:lstStyle/>
                    <a:p>
                      <a:pPr algn="ctr" fontAlgn="base">
                        <a:spcAft>
                          <a:spcPts val="0"/>
                        </a:spcAft>
                      </a:pPr>
                      <a:r>
                        <a:rPr lang="ru-RU" sz="2400" dirty="0">
                          <a:effectLst/>
                        </a:rPr>
                        <a:t>№ п/п</a:t>
                      </a:r>
                      <a:endParaRPr lang="ru-RU" sz="2400"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rowSpan="2">
                  <a:txBody>
                    <a:bodyPr/>
                    <a:lstStyle/>
                    <a:p>
                      <a:pPr algn="ctr" fontAlgn="base">
                        <a:spcAft>
                          <a:spcPts val="0"/>
                        </a:spcAft>
                      </a:pPr>
                      <a:r>
                        <a:rPr lang="en-US" sz="2800" b="1" dirty="0" smtClean="0">
                          <a:effectLst/>
                        </a:rPr>
                        <a:t>Name of goods, works, services</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gridSpan="3">
                  <a:txBody>
                    <a:bodyPr/>
                    <a:lstStyle/>
                    <a:p>
                      <a:pPr algn="ctr" fontAlgn="base">
                        <a:spcAft>
                          <a:spcPts val="0"/>
                        </a:spcAft>
                      </a:pPr>
                      <a:r>
                        <a:rPr lang="en-US" sz="2800" b="1" dirty="0" smtClean="0">
                          <a:effectLst/>
                        </a:rPr>
                        <a:t>Calendar year</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hMerge="1">
                  <a:txBody>
                    <a:bodyPr/>
                    <a:lstStyle/>
                    <a:p>
                      <a:endParaRPr lang="ru-RU"/>
                    </a:p>
                  </a:txBody>
                  <a:tcPr/>
                </a:tc>
                <a:tc rowSpan="2">
                  <a:txBody>
                    <a:bodyPr/>
                    <a:lstStyle/>
                    <a:p>
                      <a:pPr algn="ctr" fontAlgn="base">
                        <a:spcAft>
                          <a:spcPts val="0"/>
                        </a:spcAft>
                      </a:pPr>
                      <a:r>
                        <a:rPr lang="en-US" sz="2400" b="1" dirty="0" smtClean="0">
                          <a:effectLst/>
                          <a:latin typeface="Calibri" panose="020F0502020204030204" pitchFamily="34" charset="0"/>
                          <a:cs typeface="Calibri" panose="020F0502020204030204" pitchFamily="34" charset="0"/>
                        </a:rPr>
                        <a:t>Just</a:t>
                      </a:r>
                      <a:endParaRPr lang="ru-RU" sz="2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r>
              <a:tr h="515589">
                <a:tc vMerge="1">
                  <a:txBody>
                    <a:bodyPr/>
                    <a:lstStyle/>
                    <a:p>
                      <a:pPr>
                        <a:spcAft>
                          <a:spcPts val="0"/>
                        </a:spcAft>
                      </a:pPr>
                      <a:endParaRPr lang="ru-RU" sz="2400"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vMerge="1">
                  <a:txBody>
                    <a:bodyPr/>
                    <a:lstStyle/>
                    <a:p>
                      <a:endParaRPr lang="ru-RU" sz="2400" dirty="0">
                        <a:effectLst/>
                        <a:latin typeface="Times New Roman" panose="02020603050405020304" pitchFamily="18" charset="0"/>
                      </a:endParaRPr>
                    </a:p>
                  </a:txBody>
                  <a:tcPr marL="106680" marR="106680" marT="0" marB="0"/>
                </a:tc>
                <a:tc>
                  <a:txBody>
                    <a:bodyPr/>
                    <a:lstStyle/>
                    <a:p>
                      <a:pPr algn="ctr" fontAlgn="base">
                        <a:spcAft>
                          <a:spcPts val="0"/>
                        </a:spcAft>
                      </a:pPr>
                      <a:r>
                        <a:rPr lang="ru-RU" sz="2800" b="1" dirty="0" smtClean="0">
                          <a:effectLst/>
                        </a:rPr>
                        <a:t>1</a:t>
                      </a:r>
                      <a:r>
                        <a:rPr lang="en-US" sz="2800" b="1" dirty="0" smtClean="0">
                          <a:effectLst/>
                        </a:rPr>
                        <a:t>H</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a:txBody>
                    <a:bodyPr/>
                    <a:lstStyle/>
                    <a:p>
                      <a:pPr algn="ctr" fontAlgn="base">
                        <a:spcAft>
                          <a:spcPts val="0"/>
                        </a:spcAft>
                      </a:pPr>
                      <a:r>
                        <a:rPr lang="ru-RU" sz="2800" b="1" dirty="0">
                          <a:effectLst/>
                        </a:rPr>
                        <a:t>2 </a:t>
                      </a:r>
                      <a:r>
                        <a:rPr lang="en-US" sz="2800" b="1" dirty="0" smtClean="0">
                          <a:effectLst/>
                        </a:rPr>
                        <a:t>H</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a:txBody>
                    <a:bodyPr/>
                    <a:lstStyle/>
                    <a:p>
                      <a:pPr marL="0" marR="0" indent="0" algn="ctr" defTabSz="825500" eaLnBrk="1" fontAlgn="base" latinLnBrk="0" hangingPunct="1">
                        <a:lnSpc>
                          <a:spcPct val="150000"/>
                        </a:lnSpc>
                        <a:spcBef>
                          <a:spcPts val="0"/>
                        </a:spcBef>
                        <a:spcAft>
                          <a:spcPts val="0"/>
                        </a:spcAft>
                        <a:buClrTx/>
                        <a:buSzTx/>
                        <a:buFontTx/>
                        <a:buNone/>
                        <a:tabLst/>
                        <a:defRPr/>
                      </a:pPr>
                      <a:r>
                        <a:rPr lang="en-US" sz="2800" b="1" dirty="0" smtClean="0">
                          <a:effectLst/>
                          <a:latin typeface="Calibri" panose="020F0502020204030204" pitchFamily="34" charset="0"/>
                          <a:cs typeface="Calibri" panose="020F0502020204030204" pitchFamily="34" charset="0"/>
                        </a:rPr>
                        <a:t>total year</a:t>
                      </a:r>
                      <a:endParaRPr lang="ru-RU" sz="28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ctr" fontAlgn="base">
                        <a:spcAft>
                          <a:spcPts val="0"/>
                        </a:spcAft>
                      </a:pP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vMerge="1">
                  <a:txBody>
                    <a:bodyPr/>
                    <a:lstStyle/>
                    <a:p>
                      <a:endParaRPr lang="ru-RU"/>
                    </a:p>
                  </a:txBody>
                  <a:tcPr/>
                </a:tc>
              </a:tr>
              <a:tr h="709936">
                <a:tc>
                  <a:txBody>
                    <a:bodyPr/>
                    <a:lstStyle/>
                    <a:p>
                      <a:pPr marL="0" marR="0" lvl="0" indent="0" algn="ctr" defTabSz="825500" eaLnBrk="1" fontAlgn="auto" latinLnBrk="0" hangingPunct="1">
                        <a:lnSpc>
                          <a:spcPct val="150000"/>
                        </a:lnSpc>
                        <a:spcBef>
                          <a:spcPts val="0"/>
                        </a:spcBef>
                        <a:spcAft>
                          <a:spcPts val="0"/>
                        </a:spcAft>
                        <a:buClrTx/>
                        <a:buSzTx/>
                        <a:buFontTx/>
                        <a:buNone/>
                        <a:tabLst/>
                        <a:defRPr/>
                      </a:pPr>
                      <a:r>
                        <a:rPr lang="ru-RU" sz="2400" b="0" dirty="0" smtClean="0">
                          <a:solidFill>
                            <a:srgbClr val="FF0000"/>
                          </a:solidFill>
                          <a:effectLst/>
                        </a:rPr>
                        <a:t>1 </a:t>
                      </a:r>
                      <a:endParaRPr lang="ru-RU" sz="2400" b="0" dirty="0" smtClean="0">
                        <a:solidFill>
                          <a:srgbClr val="FF0000"/>
                        </a:solidFill>
                        <a:effectLst/>
                        <a:latin typeface="Times New Roman" panose="02020603050405020304" pitchFamily="18" charset="0"/>
                        <a:ea typeface="Times New Roman" panose="02020603050405020304" pitchFamily="18" charset="0"/>
                      </a:endParaRPr>
                    </a:p>
                    <a:p>
                      <a:pPr>
                        <a:spcAft>
                          <a:spcPts val="0"/>
                        </a:spcAft>
                      </a:pPr>
                      <a:endParaRPr lang="ru-RU" sz="2400" b="0" dirty="0">
                        <a:solidFill>
                          <a:srgbClr val="FF0000"/>
                        </a:solidFill>
                        <a:effectLst/>
                        <a:latin typeface="Times New Roman" panose="02020603050405020304" pitchFamily="18" charset="0"/>
                        <a:ea typeface="Times New Roman" panose="02020603050405020304" pitchFamily="18" charset="0"/>
                      </a:endParaRPr>
                    </a:p>
                  </a:txBody>
                  <a:tcPr marL="106680" marR="106680" marT="0" marB="0"/>
                </a:tc>
                <a:tc>
                  <a:txBody>
                    <a:bodyPr/>
                    <a:lstStyle/>
                    <a:p>
                      <a:endParaRPr lang="ru-RU" sz="2800" b="0" dirty="0">
                        <a:solidFill>
                          <a:srgbClr val="FF0000"/>
                        </a:solidFill>
                        <a:effectLst/>
                        <a:latin typeface="Times New Roman" panose="02020603050405020304" pitchFamily="18" charset="0"/>
                      </a:endParaRPr>
                    </a:p>
                  </a:txBody>
                  <a:tcPr marL="106680" marR="106680" marT="0" marB="0"/>
                </a:tc>
                <a:tc>
                  <a:txBody>
                    <a:bodyPr/>
                    <a:lstStyle/>
                    <a:p>
                      <a:endParaRPr lang="ru-RU" sz="2800" b="0" dirty="0">
                        <a:solidFill>
                          <a:srgbClr val="FF0000"/>
                        </a:solidFill>
                      </a:endParaRPr>
                    </a:p>
                  </a:txBody>
                  <a:tcPr marL="106680" marR="106680" marT="0" marB="0"/>
                </a:tc>
                <a:tc>
                  <a:txBody>
                    <a:bodyPr/>
                    <a:lstStyle/>
                    <a:p>
                      <a:endParaRPr lang="ru-RU" sz="2800" b="0" i="0" u="none" strike="noStrike" cap="none" spc="0" baseline="0" dirty="0">
                        <a:ln>
                          <a:noFill/>
                        </a:ln>
                        <a:solidFill>
                          <a:srgbClr val="FF0000"/>
                        </a:solidFill>
                        <a:effectLst/>
                        <a:uFillTx/>
                        <a:latin typeface="Calibri" panose="020F0502020204030204" pitchFamily="34" charset="0"/>
                        <a:ea typeface="+mn-ea"/>
                        <a:cs typeface="Calibri" panose="020F0502020204030204" pitchFamily="34" charset="0"/>
                        <a:sym typeface="Helvetica Light"/>
                      </a:endParaRPr>
                    </a:p>
                  </a:txBody>
                  <a:tcPr marL="106680" marR="106680" marT="0" marB="0"/>
                </a:tc>
                <a:tc>
                  <a:txBody>
                    <a:bodyPr/>
                    <a:lstStyle/>
                    <a:p>
                      <a:endParaRPr lang="ru-RU" sz="2800" b="0" i="0" u="none" strike="noStrike" cap="none" spc="0" baseline="0" dirty="0">
                        <a:ln>
                          <a:noFill/>
                        </a:ln>
                        <a:solidFill>
                          <a:srgbClr val="FF0000"/>
                        </a:solidFill>
                        <a:effectLst/>
                        <a:uFillTx/>
                        <a:latin typeface="Calibri" panose="020F0502020204030204" pitchFamily="34" charset="0"/>
                        <a:ea typeface="+mn-ea"/>
                        <a:cs typeface="Calibri" panose="020F0502020204030204" pitchFamily="34" charset="0"/>
                        <a:sym typeface="Helvetica Light"/>
                      </a:endParaRPr>
                    </a:p>
                  </a:txBody>
                  <a:tcPr marL="106680" marR="106680" marT="0" marB="0"/>
                </a:tc>
                <a:tc>
                  <a:txBody>
                    <a:bodyPr/>
                    <a:lstStyle/>
                    <a:p>
                      <a:endParaRPr lang="ru-RU" sz="2400" b="0" i="0" u="none" strike="noStrike" cap="none" spc="0" baseline="0" dirty="0">
                        <a:ln>
                          <a:noFill/>
                        </a:ln>
                        <a:solidFill>
                          <a:srgbClr val="FF0000"/>
                        </a:solidFill>
                        <a:effectLst/>
                        <a:uFillTx/>
                        <a:latin typeface="Calibri" panose="020F0502020204030204" pitchFamily="34" charset="0"/>
                        <a:ea typeface="+mn-ea"/>
                        <a:cs typeface="Calibri" panose="020F0502020204030204" pitchFamily="34" charset="0"/>
                        <a:sym typeface="Helvetica Light"/>
                      </a:endParaRPr>
                    </a:p>
                  </a:txBody>
                  <a:tcPr marL="106680" marR="106680" marT="0" marB="0"/>
                </a:tc>
              </a:tr>
              <a:tr h="0">
                <a:tc gridSpan="2">
                  <a:txBody>
                    <a:bodyPr/>
                    <a:lstStyle/>
                    <a:p>
                      <a:pPr fontAlgn="base">
                        <a:spcAft>
                          <a:spcPts val="0"/>
                        </a:spcAft>
                      </a:pPr>
                      <a:r>
                        <a:rPr lang="en-US" sz="2800" b="1" dirty="0" smtClean="0">
                          <a:effectLst/>
                        </a:rPr>
                        <a:t>Total under section 3:</a:t>
                      </a:r>
                      <a:endParaRPr lang="ru-RU" sz="28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a:txBody>
                    <a:bodyPr/>
                    <a:lstStyle/>
                    <a:p>
                      <a:endParaRPr lang="ru-RU" sz="2800" b="1" dirty="0">
                        <a:effectLst/>
                        <a:latin typeface="Times New Roman" panose="02020603050405020304" pitchFamily="18" charset="0"/>
                      </a:endParaRPr>
                    </a:p>
                  </a:txBody>
                  <a:tcPr marL="106680" marR="106680" marT="0" marB="0"/>
                </a:tc>
                <a:tc>
                  <a:txBody>
                    <a:bodyPr/>
                    <a:lstStyle/>
                    <a:p>
                      <a:endParaRPr lang="ru-RU" sz="2800" b="1" dirty="0">
                        <a:effectLst/>
                        <a:latin typeface="Times New Roman" panose="02020603050405020304" pitchFamily="18" charset="0"/>
                      </a:endParaRPr>
                    </a:p>
                  </a:txBody>
                  <a:tcPr marL="106680" marR="106680" marT="0" marB="0"/>
                </a:tc>
                <a:tc>
                  <a:txBody>
                    <a:bodyPr/>
                    <a:lstStyle/>
                    <a:p>
                      <a:endParaRPr lang="ru-RU" sz="2800" b="1" dirty="0">
                        <a:effectLst/>
                        <a:latin typeface="Times New Roman" panose="02020603050405020304" pitchFamily="18" charset="0"/>
                      </a:endParaRPr>
                    </a:p>
                  </a:txBody>
                  <a:tcPr marL="106680" marR="106680" marT="0" marB="0"/>
                </a:tc>
                <a:tc>
                  <a:txBody>
                    <a:bodyPr/>
                    <a:lstStyle/>
                    <a:p>
                      <a:endParaRPr lang="ru-RU" sz="2400" dirty="0">
                        <a:effectLst/>
                        <a:latin typeface="Times New Roman" panose="02020603050405020304" pitchFamily="18" charset="0"/>
                      </a:endParaRPr>
                    </a:p>
                  </a:txBody>
                  <a:tcPr marL="106680" marR="106680" marT="0" marB="0"/>
                </a:tc>
              </a:tr>
            </a:tbl>
          </a:graphicData>
        </a:graphic>
      </p:graphicFrame>
    </p:spTree>
    <p:extLst>
      <p:ext uri="{BB962C8B-B14F-4D97-AF65-F5344CB8AC3E}">
        <p14:creationId xmlns:p14="http://schemas.microsoft.com/office/powerpoint/2010/main" xmlns="" val="315418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1732547" y="2155954"/>
            <a:ext cx="21175579" cy="954107"/>
          </a:xfrm>
          <a:prstGeom prst="rect">
            <a:avLst/>
          </a:prstGeom>
        </p:spPr>
        <p:txBody>
          <a:bodyPr wrap="square">
            <a:spAutoFit/>
          </a:bodyPr>
          <a:lstStyle/>
          <a:p>
            <a:pPr algn="ctr" fontAlgn="base"/>
            <a:r>
              <a:rPr lang="en-US" sz="2800" b="1" dirty="0" smtClean="0">
                <a:latin typeface="Calibri" panose="020F0502020204030204" pitchFamily="34" charset="0"/>
                <a:ea typeface="Times New Roman" panose="02020603050405020304" pitchFamily="18" charset="0"/>
                <a:cs typeface="Calibri" panose="020F0502020204030204" pitchFamily="34" charset="0"/>
              </a:rPr>
              <a:t>Chapter 5. The list and volume of imported technological equipment and components, spare parts, raw materials and materials exempted from customs duties in accordance with the legislation of the Customs Union and (or) the legislation of the Republic of Kazakhstan*.</a:t>
            </a:r>
            <a:endParaRPr lang="ru-RU" sz="2800" b="1" dirty="0">
              <a:latin typeface="Calibri" panose="020F0502020204030204" pitchFamily="34" charset="0"/>
              <a:ea typeface="Times New Roman" panose="02020603050405020304" pitchFamily="18" charset="0"/>
              <a:cs typeface="Calibri" panose="020F0502020204030204" pitchFamily="34" charset="0"/>
            </a:endParaRPr>
          </a:p>
        </p:txBody>
      </p:sp>
      <p:graphicFrame>
        <p:nvGraphicFramePr>
          <p:cNvPr id="11" name="Таблица 10"/>
          <p:cNvGraphicFramePr>
            <a:graphicFrameLocks noGrp="1"/>
          </p:cNvGraphicFramePr>
          <p:nvPr>
            <p:extLst>
              <p:ext uri="{D42A27DB-BD31-4B8C-83A1-F6EECF244321}">
                <p14:modId xmlns:p14="http://schemas.microsoft.com/office/powerpoint/2010/main" xmlns="" val="3592582632"/>
              </p:ext>
            </p:extLst>
          </p:nvPr>
        </p:nvGraphicFramePr>
        <p:xfrm>
          <a:off x="2045201" y="3661243"/>
          <a:ext cx="20862925" cy="2976690"/>
        </p:xfrm>
        <a:graphic>
          <a:graphicData uri="http://schemas.openxmlformats.org/drawingml/2006/table">
            <a:tbl>
              <a:tblPr firstRow="1" firstCol="1" bandRow="1">
                <a:tableStyleId>{5940675A-B579-460E-94D1-54222C63F5DA}</a:tableStyleId>
              </a:tblPr>
              <a:tblGrid>
                <a:gridCol w="771928"/>
                <a:gridCol w="2974071"/>
                <a:gridCol w="6614529"/>
                <a:gridCol w="3137784"/>
                <a:gridCol w="2094638"/>
                <a:gridCol w="5269975"/>
              </a:tblGrid>
              <a:tr h="1005350">
                <a:tc>
                  <a:txBody>
                    <a:bodyPr/>
                    <a:lstStyle/>
                    <a:p>
                      <a:pPr algn="ctr" fontAlgn="base">
                        <a:spcAft>
                          <a:spcPts val="0"/>
                        </a:spcAft>
                      </a:pPr>
                      <a:r>
                        <a:rPr lang="ru-RU" sz="2800" b="1" dirty="0">
                          <a:effectLst/>
                          <a:latin typeface="Calibri" panose="020F0502020204030204" pitchFamily="34" charset="0"/>
                          <a:cs typeface="Calibri" panose="020F0502020204030204" pitchFamily="34" charset="0"/>
                        </a:rPr>
                        <a:t>№</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Name</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Commodity nomenclature of foreign economic activity of the Eurasian economic Union -THE FEACN OF THE CU</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Unit</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Number</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pPr algn="ctr" fontAlgn="base">
                        <a:spcAft>
                          <a:spcPts val="0"/>
                        </a:spcAft>
                      </a:pPr>
                      <a:r>
                        <a:rPr lang="en-US" sz="2800" b="1" dirty="0" smtClean="0">
                          <a:effectLst/>
                          <a:latin typeface="Calibri" panose="020F0502020204030204" pitchFamily="34" charset="0"/>
                          <a:cs typeface="Calibri" panose="020F0502020204030204" pitchFamily="34" charset="0"/>
                        </a:rPr>
                        <a:t>Documents that are used to uniquely classify the goods**</a:t>
                      </a:r>
                      <a:endParaRPr lang="ru-RU" sz="2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r>
              <a:tr h="0">
                <a:tc>
                  <a:txBody>
                    <a:bodyPr/>
                    <a:lstStyle/>
                    <a:p>
                      <a:pPr fontAlgn="base">
                        <a:spcAft>
                          <a:spcPts val="0"/>
                        </a:spcAft>
                      </a:pPr>
                      <a:endParaRPr lang="ru-RU" sz="28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c>
                  <a:txBody>
                    <a:bodyPr/>
                    <a:lstStyle/>
                    <a:p>
                      <a:pPr>
                        <a:lnSpc>
                          <a:spcPct val="100000"/>
                        </a:lnSpc>
                      </a:pPr>
                      <a:endParaRPr lang="ru-RU" sz="2800" dirty="0">
                        <a:solidFill>
                          <a:srgbClr val="FF0000"/>
                        </a:solidFill>
                        <a:effectLst/>
                        <a:latin typeface="Calibri" panose="020F0502020204030204" pitchFamily="34" charset="0"/>
                        <a:cs typeface="Calibri" panose="020F0502020204030204" pitchFamily="34" charset="0"/>
                      </a:endParaRPr>
                    </a:p>
                  </a:txBody>
                  <a:tcPr marL="106680" marR="106680" marT="0" marB="0"/>
                </a:tc>
              </a:tr>
              <a:tr h="0">
                <a:tc gridSpan="6">
                  <a:txBody>
                    <a:bodyPr/>
                    <a:lstStyle/>
                    <a:p>
                      <a:pPr algn="l" fontAlgn="base">
                        <a:spcAft>
                          <a:spcPts val="0"/>
                        </a:spcAft>
                      </a:pPr>
                      <a:r>
                        <a:rPr lang="en-US" sz="2400" b="1" dirty="0" smtClean="0">
                          <a:effectLst/>
                        </a:rPr>
                        <a:t>Subtotal</a:t>
                      </a:r>
                      <a:endParaRPr lang="ru-RU" sz="2400" b="1" dirty="0">
                        <a:solidFill>
                          <a:srgbClr val="000000"/>
                        </a:solidFill>
                        <a:effectLst/>
                        <a:latin typeface="Times New Roman" panose="02020603050405020304" pitchFamily="18" charset="0"/>
                        <a:ea typeface="Times New Roman" panose="02020603050405020304" pitchFamily="18" charset="0"/>
                      </a:endParaRPr>
                    </a:p>
                  </a:txBody>
                  <a:tcPr marL="106680" marR="1066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
        <p:nvSpPr>
          <p:cNvPr id="12" name="Прямоугольник 11"/>
          <p:cNvSpPr/>
          <p:nvPr/>
        </p:nvSpPr>
        <p:spPr>
          <a:xfrm>
            <a:off x="1760536" y="11056771"/>
            <a:ext cx="20862925" cy="1508105"/>
          </a:xfrm>
          <a:prstGeom prst="rect">
            <a:avLst/>
          </a:prstGeom>
        </p:spPr>
        <p:txBody>
          <a:bodyPr wrap="square">
            <a:spAutoFit/>
          </a:bodyPr>
          <a:lstStyle/>
          <a:p>
            <a:pPr indent="252095" algn="just"/>
            <a:r>
              <a:rPr lang="en-US" sz="2400" dirty="0" smtClean="0">
                <a:latin typeface="Times New Roman" panose="02020603050405020304" pitchFamily="18" charset="0"/>
                <a:ea typeface="Times New Roman" panose="02020603050405020304" pitchFamily="18" charset="0"/>
                <a:cs typeface="Times New Roman" panose="02020603050405020304" pitchFamily="18" charset="0"/>
              </a:rPr>
              <a:t>Note:* to be filled in if necessary** information on the classification of goods shall contain the full commercial name, trade name, principal technical, commercial characteristics of goods and other information, including photographs, drawings, blueprints, passports products, and other documents certified by the signature and seal of the legal entity applying.</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737606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Kazakh Invest - Presentation Templa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DEE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xmlns="" name="Kazakh Invest - Presentation Template" id="{A26ED4CF-468A-8D48-9BB4-D057D725F153}" vid="{4CF9E1B8-9EF7-B046-A857-56AB98C93E16}"/>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CDEE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44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1590</TotalTime>
  <Words>2964</Words>
  <Application>Microsoft Office PowerPoint</Application>
  <PresentationFormat>Произвольный</PresentationFormat>
  <Paragraphs>243</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Kazakh Invest - Presentation Template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Цвета:</dc:title>
  <dc:creator>Zhakypbayeva</dc:creator>
  <cp:lastModifiedBy>User</cp:lastModifiedBy>
  <cp:revision>184</cp:revision>
  <dcterms:created xsi:type="dcterms:W3CDTF">2017-06-08T08:40:04Z</dcterms:created>
  <dcterms:modified xsi:type="dcterms:W3CDTF">2019-09-11T06:24:26Z</dcterms:modified>
</cp:coreProperties>
</file>